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81" r:id="rId6"/>
    <p:sldId id="273" r:id="rId7"/>
    <p:sldId id="263" r:id="rId8"/>
    <p:sldId id="274" r:id="rId9"/>
    <p:sldId id="267" r:id="rId10"/>
    <p:sldId id="262" r:id="rId11"/>
    <p:sldId id="275" r:id="rId12"/>
    <p:sldId id="261" r:id="rId13"/>
    <p:sldId id="266" r:id="rId14"/>
    <p:sldId id="270" r:id="rId15"/>
    <p:sldId id="278" r:id="rId16"/>
    <p:sldId id="269" r:id="rId17"/>
    <p:sldId id="282" r:id="rId18"/>
    <p:sldId id="283" r:id="rId19"/>
    <p:sldId id="286" r:id="rId20"/>
    <p:sldId id="284" r:id="rId21"/>
    <p:sldId id="27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DFB9D"/>
    <a:srgbClr val="EBF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06" y="62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4107F-A325-43A5-9F54-5977E9EDD058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A16A-080C-4A0C-9D01-485637006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41E63-0769-68EE-0B68-174250519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6A0233-25DC-8CFB-E5F8-2670A64189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2CAF7-FCE7-4F65-7AD1-A14427BE414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唐峰设计：https://v.youku.com/v_show/id_XNTg4OTcwMDM3Ng==.html</a:t>
            </a:r>
          </a:p>
        </p:txBody>
      </p:sp>
    </p:spTree>
    <p:extLst>
      <p:ext uri="{BB962C8B-B14F-4D97-AF65-F5344CB8AC3E}">
        <p14:creationId xmlns:p14="http://schemas.microsoft.com/office/powerpoint/2010/main" val="413695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CAF3-AB02-279D-27EA-C17C0C92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054B2D-591E-1C30-19AD-E9EB83C80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27883-6DEB-A10D-BACE-47217563E08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  <p:extLst>
      <p:ext uri="{BB962C8B-B14F-4D97-AF65-F5344CB8AC3E}">
        <p14:creationId xmlns:p14="http://schemas.microsoft.com/office/powerpoint/2010/main" val="277265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F8171-58B3-5A32-B39B-5594D373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56CB3C-C654-C7CD-BD77-497979F4F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844F7D-D381-F0DE-ADD7-D7091FA066A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  <p:extLst>
      <p:ext uri="{BB962C8B-B14F-4D97-AF65-F5344CB8AC3E}">
        <p14:creationId xmlns:p14="http://schemas.microsoft.com/office/powerpoint/2010/main" val="333458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8169A-8209-5C22-813C-25B870C40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BEB585-1CA0-5506-6D59-784785BDE0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6952B7-8F6A-36B2-CF52-AFB1C5A42E4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  <p:extLst>
      <p:ext uri="{BB962C8B-B14F-4D97-AF65-F5344CB8AC3E}">
        <p14:creationId xmlns:p14="http://schemas.microsoft.com/office/powerpoint/2010/main" val="1448222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5E43E-00FD-96A4-6DAC-D3BE11992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6A9194-1766-19FE-CA9F-8AB84A42D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81F454-4275-50E8-52D4-DFD0B801E26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  <p:extLst>
      <p:ext uri="{BB962C8B-B14F-4D97-AF65-F5344CB8AC3E}">
        <p14:creationId xmlns:p14="http://schemas.microsoft.com/office/powerpoint/2010/main" val="333907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56351-B9EB-78CB-A54D-2B5B7B79F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8F4416-87C8-8DEB-B223-4CA963A37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E80491-1F06-1009-0907-3CAF9FF651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  <p:extLst>
      <p:ext uri="{BB962C8B-B14F-4D97-AF65-F5344CB8AC3E}">
        <p14:creationId xmlns:p14="http://schemas.microsoft.com/office/powerpoint/2010/main" val="104646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7DF81-37AA-4E45-928E-247672B61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03BA7C-D137-4633-616D-DF50602BB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911196-C15F-9FBB-5A70-A1334D4D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68A72-E2F3-CFB5-D32A-79F53D6D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276C0-165D-8FDA-CF60-15D39023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98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1A9D2-DEFE-6C1B-1E6E-FE2F265F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B8F755-19DA-E916-C6FF-D8AED5484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14549-EA59-3D7C-E163-A7B565A1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6DCEED-E99A-90C3-9A25-E5F3DBE4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A72909-B1F0-286D-EC8A-605DDED6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1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6C3405-CE52-A0CB-F19B-50EC4C80B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A55C7A-C80A-196C-6823-19243988B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304B8C-0621-4758-698B-67CE186B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622F7D-BD25-C32F-9848-F4368449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B78D4-0713-A6E8-DC49-01869E22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35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09B11-0493-FAB9-9BE0-A71CA5CB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D0B80-B192-420F-C795-72E67D8CF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73900-7E03-1D69-E241-A9722D7D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5D3FE-C784-BFCB-3C7E-6D2BC6AD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24656A-972D-05A2-D0FB-2F963E6A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12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86EA4-191F-A695-9F32-8E98F2DA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FDE3E2-3196-5DA6-CEED-B1B8353D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E66BE-1595-64A3-5357-B5705E00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69E85-95B1-2D97-DD88-991C8C14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AE6E8-F11D-C331-824F-AEE19536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39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A2A33-151F-4964-AD6B-FE747B27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513A7-0B06-0BE3-0FDF-698A9E25D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460C51-E1BD-AD81-9636-62BE0C35C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7E955C-D962-21D6-CE42-46127EF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2C7E24-A457-E70D-7377-48196A16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3F1C85-D087-C833-BBEB-C7229378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09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5F6AD-1ED5-07C2-9EDC-7F4E11E2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B814B4-15F6-E1A2-41AF-F0E158684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1FA5C6-CA5B-3032-A7F8-EEAA57F43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060EFB-ECA4-1DF5-4DA3-4C3EC72E6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F9B600-6570-8F62-4549-B2CC229B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202942-2F51-4632-7B4D-0FFD3ED7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9AAF8D-8C26-E03C-4E45-FA73EA70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943E03-A5E0-B4B7-A912-5BD9BB35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93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85D71-D592-8861-DE73-B68AF0AC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A76F3A-C7D8-0F45-4FB1-B71DC701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8FABE1-52D2-9200-FA6C-44D375A5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A262D7-6A58-DA42-A689-267E08B5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33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D92781-F079-FC14-FD68-31F0EF25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0AEF6F-D7CE-3671-5C56-AEE3D2AB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C83C89-D6BB-180F-66A2-E77C885F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1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0453-0452-6901-1EB1-FF19778A2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0E5E3-7C16-E669-3B92-B74B35E93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DEB083-F056-1437-ECBA-36B02C9F1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FDE011-019F-6396-1A99-BEC0CCE3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80F8A4-CACB-8A64-4044-2958FAAE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3B3E79-CB9B-288A-0986-68C8C2A5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40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34B3C-A587-03F4-3A5F-DD9D7F8D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FAD0BE-2AFB-D7D3-8D46-C9D43AE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19AC70-8A22-39ED-DE2A-0F10A86D5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F1C84C-6126-3051-DEB5-3CE05EF0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06C454-73F5-1C27-9529-36D58773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B2C7C5-A782-20BE-062C-B521665E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9D1F4A-C18A-9498-6398-14F70745D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4C55CF-4896-4621-0D3A-CBAE83DEA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E7BD34-4781-96AA-C975-C483F5211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19EB4-E13F-481E-A15B-B4D118F7F2BC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CC3E0C-B0DF-D08B-1FEF-E33B696CC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F07CD5-BD5F-6410-59B3-4C4A8E1A7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1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5.svg"/><Relationship Id="rId4" Type="http://schemas.openxmlformats.org/officeDocument/2006/relationships/image" Target="../media/image1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624601" y="1389337"/>
            <a:ext cx="814282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55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  <a:sym typeface="汉仪旗黑-55简" panose="00020600040101010101" charset="-128"/>
              </a:rPr>
              <a:t>码由新生</a:t>
            </a:r>
            <a:endParaRPr lang="en-US" altLang="zh-CN" sz="5500" b="1" dirty="0">
              <a:solidFill>
                <a:srgbClr val="2F4275"/>
              </a:solidFill>
              <a:latin typeface="仿宋" panose="02010609060101010101" pitchFamily="49" charset="-122"/>
              <a:ea typeface="仿宋" panose="02010609060101010101" pitchFamily="49" charset="-122"/>
              <a:cs typeface="汉仪旗黑-55简" panose="00020600040101010101" charset="-128"/>
              <a:sym typeface="汉仪旗黑-55简" panose="00020600040101010101" charset="-128"/>
            </a:endParaRPr>
          </a:p>
          <a:p>
            <a:pPr algn="ctr" fontAlgn="auto"/>
            <a:r>
              <a:rPr lang="en-US" altLang="zh-CN" sz="55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  <a:sym typeface="汉仪旗黑-55简" panose="00020600040101010101" charset="-128"/>
              </a:rPr>
              <a:t>---</a:t>
            </a:r>
            <a:r>
              <a:rPr lang="zh-CN" altLang="en-US" sz="4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  <a:sym typeface="汉仪旗黑-55简" panose="00020600040101010101" charset="-128"/>
              </a:rPr>
              <a:t>开源生态系统中新生代优质项目的早期预测</a:t>
            </a:r>
            <a:r>
              <a:rPr lang="zh-CN" altLang="en-US" sz="4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智能顾问</a:t>
            </a:r>
            <a:r>
              <a:rPr lang="zh-CN" altLang="en-US" sz="4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sym typeface="汉仪旗黑-55简" panose="00020600040101010101" charset="-128"/>
              </a:rPr>
              <a:t>系统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7541C38-59C0-2ACD-1649-5CE198A4BF0F}"/>
              </a:ext>
            </a:extLst>
          </p:cNvPr>
          <p:cNvGrpSpPr/>
          <p:nvPr/>
        </p:nvGrpSpPr>
        <p:grpSpPr>
          <a:xfrm>
            <a:off x="2624601" y="4816864"/>
            <a:ext cx="6604000" cy="976467"/>
            <a:chOff x="2715384" y="4391629"/>
            <a:chExt cx="6604000" cy="976467"/>
          </a:xfrm>
        </p:grpSpPr>
        <p:sp>
          <p:nvSpPr>
            <p:cNvPr id="59" name="文本框 58"/>
            <p:cNvSpPr txBox="1"/>
            <p:nvPr/>
          </p:nvSpPr>
          <p:spPr>
            <a:xfrm>
              <a:off x="2715384" y="4920858"/>
              <a:ext cx="6604000" cy="44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1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汉仪旗黑-55简" panose="00020600040101010101" charset="-128"/>
                  <a:sym typeface="汉仪旗黑-55简" panose="00020600040101010101" charset="-128"/>
                </a:rPr>
                <a:t>StepByStep</a:t>
              </a:r>
              <a:r>
                <a:rPr lang="zh-CN" altLang="en-US" sz="2000" kern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汉仪旗黑-55简" panose="00020600040101010101" charset="-128"/>
                  <a:sym typeface="汉仪旗黑-55简" panose="00020600040101010101" charset="-128"/>
                </a:rPr>
                <a:t>队  陶梦倩</a:t>
              </a:r>
              <a:endParaRPr lang="en-US" altLang="zh-CN" sz="2000" kern="19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1940E38-C097-2739-86C8-2F0727133845}"/>
                </a:ext>
              </a:extLst>
            </p:cNvPr>
            <p:cNvGrpSpPr/>
            <p:nvPr/>
          </p:nvGrpSpPr>
          <p:grpSpPr>
            <a:xfrm>
              <a:off x="3149919" y="4391629"/>
              <a:ext cx="6026150" cy="461665"/>
              <a:chOff x="3095161" y="3639371"/>
              <a:chExt cx="6026150" cy="461665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634912" y="3639371"/>
                <a:ext cx="49460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书宋二S" panose="00020600040101010101" charset="-122"/>
                    <a:ea typeface="汉仪书宋二S" panose="00020600040101010101" charset="-122"/>
                    <a:cs typeface="汉仪旗黑-55简" panose="00020600040101010101" charset="-128"/>
                    <a:sym typeface="汉仪旗黑-55简" panose="00020600040101010101" charset="-128"/>
                  </a:rPr>
                  <a:t>华东师范大学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书宋二S" panose="00020600040101010101" charset="-122"/>
                    <a:ea typeface="汉仪书宋二S" panose="00020600040101010101" charset="-122"/>
                    <a:cs typeface="汉仪旗黑-55简" panose="00020600040101010101" charset="-128"/>
                    <a:sym typeface="汉仪旗黑-55简" panose="00020600040101010101" charset="-128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书宋二S" panose="00020600040101010101" charset="-122"/>
                    <a:ea typeface="汉仪书宋二S" panose="00020600040101010101" charset="-122"/>
                    <a:cs typeface="汉仪旗黑-55简" panose="00020600040101010101" charset="-128"/>
                    <a:sym typeface="汉仪旗黑-55简" panose="00020600040101010101" charset="-128"/>
                  </a:rPr>
                  <a:t>数据科学与工程学院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书宋二S" panose="00020600040101010101" charset="-122"/>
                  <a:ea typeface="汉仪书宋二S" panose="00020600040101010101" charset="-122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3095161" y="3930554"/>
                <a:ext cx="6026150" cy="0"/>
                <a:chOff x="4784" y="6236"/>
                <a:chExt cx="9490" cy="0"/>
              </a:xfrm>
            </p:grpSpPr>
            <p:cxnSp>
              <p:nvCxnSpPr>
                <p:cNvPr id="62" name="直接连接符 61"/>
                <p:cNvCxnSpPr>
                  <a:cxnSpLocks/>
                </p:cNvCxnSpPr>
                <p:nvPr/>
              </p:nvCxnSpPr>
              <p:spPr>
                <a:xfrm>
                  <a:off x="4784" y="6236"/>
                  <a:ext cx="1035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>
                  <a:cxnSpLocks/>
                </p:cNvCxnSpPr>
                <p:nvPr/>
              </p:nvCxnSpPr>
              <p:spPr>
                <a:xfrm>
                  <a:off x="13283" y="6236"/>
                  <a:ext cx="991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7FC207CC-38B2-BDC7-AA7E-A2C61EEE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925" y="202505"/>
            <a:ext cx="812561" cy="8125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43CB0D-2EFF-772B-CAE7-6BED007A9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29" y="253648"/>
            <a:ext cx="2695951" cy="638264"/>
          </a:xfrm>
          <a:prstGeom prst="rect">
            <a:avLst/>
          </a:prstGeom>
        </p:spPr>
      </p:pic>
      <p:pic>
        <p:nvPicPr>
          <p:cNvPr id="9" name="图片 8" descr="timg">
            <a:extLst>
              <a:ext uri="{FF2B5EF4-FFF2-40B4-BE49-F238E27FC236}">
                <a16:creationId xmlns:a16="http://schemas.microsoft.com/office/drawing/2014/main" id="{AE62C036-3C1C-F3B5-C227-D5F4ABF7FE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1" r="7432" b="11069"/>
          <a:stretch>
            <a:fillRect/>
          </a:stretch>
        </p:blipFill>
        <p:spPr>
          <a:xfrm>
            <a:off x="9971943" y="168489"/>
            <a:ext cx="892760" cy="8805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2DABA8-C4F9-F54F-72D9-922BC6EC4F1D}"/>
              </a:ext>
            </a:extLst>
          </p:cNvPr>
          <p:cNvSpPr txBox="1"/>
          <p:nvPr/>
        </p:nvSpPr>
        <p:spPr>
          <a:xfrm>
            <a:off x="3231543" y="4000344"/>
            <a:ext cx="616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【</a:t>
            </a:r>
            <a:r>
              <a:rPr lang="zh-CN" altLang="en-US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基于</a:t>
            </a:r>
            <a:r>
              <a:rPr lang="en-US" altLang="zh-CN" sz="2800" b="1" dirty="0" err="1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MaxKB</a:t>
            </a:r>
            <a:r>
              <a:rPr lang="zh-CN" altLang="en-US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DataEase</a:t>
            </a:r>
            <a:r>
              <a:rPr lang="zh-CN" altLang="en-US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开源项目</a:t>
            </a:r>
            <a:r>
              <a:rPr lang="en-US" altLang="zh-CN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】</a:t>
            </a:r>
            <a:endParaRPr lang="zh-CN" altLang="en-US" sz="2800" b="1" dirty="0">
              <a:solidFill>
                <a:srgbClr val="2F427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211070" y="2965041"/>
            <a:ext cx="776986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5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sym typeface="汉仪旗黑-55简" panose="00020600040101010101" charset="-128"/>
              </a:rPr>
              <a:t>研究方法及其应用</a:t>
            </a:r>
          </a:p>
        </p:txBody>
      </p: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555615" y="1508760"/>
            <a:ext cx="1080770" cy="108077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73713" y="1619250"/>
            <a:ext cx="10445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57ED2-E5AA-0154-F3BA-6AAB36DE6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1D82752E-6D12-CC8B-1A37-55501E3388A7}"/>
              </a:ext>
            </a:extLst>
          </p:cNvPr>
          <p:cNvSpPr/>
          <p:nvPr/>
        </p:nvSpPr>
        <p:spPr>
          <a:xfrm>
            <a:off x="0" y="0"/>
            <a:ext cx="7335078" cy="1603168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C5929B07-A337-FC84-A94F-737EBC224A58}"/>
              </a:ext>
            </a:extLst>
          </p:cNvPr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4B36AE-79E5-7672-C1AD-D7E3E7C7986A}"/>
              </a:ext>
            </a:extLst>
          </p:cNvPr>
          <p:cNvSpPr txBox="1"/>
          <p:nvPr/>
        </p:nvSpPr>
        <p:spPr>
          <a:xfrm>
            <a:off x="-117010" y="-130492"/>
            <a:ext cx="3784549" cy="1008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4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核心研究方法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4EA045-A581-9592-B1B3-95FD7ECED2A7}"/>
              </a:ext>
            </a:extLst>
          </p:cNvPr>
          <p:cNvGrpSpPr/>
          <p:nvPr/>
        </p:nvGrpSpPr>
        <p:grpSpPr>
          <a:xfrm>
            <a:off x="804953" y="1975558"/>
            <a:ext cx="8314865" cy="1533910"/>
            <a:chOff x="900208" y="1140079"/>
            <a:chExt cx="4887404" cy="1533910"/>
          </a:xfrm>
        </p:grpSpPr>
        <p:sp>
          <p:nvSpPr>
            <p:cNvPr id="26" name="1">
              <a:extLst>
                <a:ext uri="{FF2B5EF4-FFF2-40B4-BE49-F238E27FC236}">
                  <a16:creationId xmlns:a16="http://schemas.microsoft.com/office/drawing/2014/main" id="{2AF20DA8-C4E3-8732-7661-20BD75172C60}"/>
                </a:ext>
              </a:extLst>
            </p:cNvPr>
            <p:cNvSpPr/>
            <p:nvPr/>
          </p:nvSpPr>
          <p:spPr>
            <a:xfrm>
              <a:off x="909643" y="1141058"/>
              <a:ext cx="4877969" cy="15329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8" name="Title-1">
              <a:extLst>
                <a:ext uri="{FF2B5EF4-FFF2-40B4-BE49-F238E27FC236}">
                  <a16:creationId xmlns:a16="http://schemas.microsoft.com/office/drawing/2014/main" id="{E1DD2694-4EB8-C477-559E-1A89C15BAC8B}"/>
                </a:ext>
              </a:extLst>
            </p:cNvPr>
            <p:cNvSpPr/>
            <p:nvPr/>
          </p:nvSpPr>
          <p:spPr>
            <a:xfrm>
              <a:off x="1495060" y="1140079"/>
              <a:ext cx="3960000" cy="525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/>
              <a:r>
                <a:rPr lang="zh-CN" altLang="en-US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数据驱动研究方法</a:t>
              </a:r>
              <a:endParaRPr lang="en-US" altLang="zh-CN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9" name="Body-1">
              <a:extLst>
                <a:ext uri="{FF2B5EF4-FFF2-40B4-BE49-F238E27FC236}">
                  <a16:creationId xmlns:a16="http://schemas.microsoft.com/office/drawing/2014/main" id="{074543B2-AE6B-633F-B76A-A6F3B9CE3102}"/>
                </a:ext>
              </a:extLst>
            </p:cNvPr>
            <p:cNvSpPr/>
            <p:nvPr/>
          </p:nvSpPr>
          <p:spPr>
            <a:xfrm>
              <a:off x="1117495" y="1663213"/>
              <a:ext cx="4604102" cy="8441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>
                <a:lnSpc>
                  <a:spcPct val="120000"/>
                </a:lnSpc>
                <a:buSzPct val="100000"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通过大规模数据采集、清洗和分析，发现规律，构建模型</a:t>
              </a:r>
              <a:endPara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Index-1">
              <a:extLst>
                <a:ext uri="{FF2B5EF4-FFF2-40B4-BE49-F238E27FC236}">
                  <a16:creationId xmlns:a16="http://schemas.microsoft.com/office/drawing/2014/main" id="{DA62A14D-1063-5B3A-0092-329FAE4AB9E5}"/>
                </a:ext>
              </a:extLst>
            </p:cNvPr>
            <p:cNvSpPr txBox="1"/>
            <p:nvPr/>
          </p:nvSpPr>
          <p:spPr>
            <a:xfrm>
              <a:off x="900208" y="1141058"/>
              <a:ext cx="585417" cy="5232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+mj-lt"/>
                  <a:ea typeface="+mj-ea"/>
                </a:rPr>
                <a:t>01</a:t>
              </a:r>
              <a:endParaRPr lang="zh-CN" altLang="en-US" dirty="0">
                <a:latin typeface="+mj-lt"/>
                <a:ea typeface="+mj-ea"/>
              </a:endParaRPr>
            </a:p>
          </p:txBody>
        </p:sp>
        <p:cxnSp>
          <p:nvCxnSpPr>
            <p:cNvPr id="32" name="1">
              <a:extLst>
                <a:ext uri="{FF2B5EF4-FFF2-40B4-BE49-F238E27FC236}">
                  <a16:creationId xmlns:a16="http://schemas.microsoft.com/office/drawing/2014/main" id="{B14FD767-620D-A037-95A7-C95EC361842D}"/>
                </a:ext>
              </a:extLst>
            </p:cNvPr>
            <p:cNvCxnSpPr/>
            <p:nvPr/>
          </p:nvCxnSpPr>
          <p:spPr>
            <a:xfrm>
              <a:off x="909645" y="2673989"/>
              <a:ext cx="4877967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D3AB0ED-EAFA-C6E5-00CF-18EB92285C5B}"/>
              </a:ext>
            </a:extLst>
          </p:cNvPr>
          <p:cNvGrpSpPr/>
          <p:nvPr/>
        </p:nvGrpSpPr>
        <p:grpSpPr>
          <a:xfrm>
            <a:off x="2013806" y="3226302"/>
            <a:ext cx="8451196" cy="1651884"/>
            <a:chOff x="6659655" y="1145990"/>
            <a:chExt cx="4887406" cy="1505972"/>
          </a:xfrm>
        </p:grpSpPr>
        <p:sp>
          <p:nvSpPr>
            <p:cNvPr id="19" name="2">
              <a:extLst>
                <a:ext uri="{FF2B5EF4-FFF2-40B4-BE49-F238E27FC236}">
                  <a16:creationId xmlns:a16="http://schemas.microsoft.com/office/drawing/2014/main" id="{3B4E5E72-8E50-F4F7-B765-5F98588CED82}"/>
                </a:ext>
              </a:extLst>
            </p:cNvPr>
            <p:cNvSpPr/>
            <p:nvPr/>
          </p:nvSpPr>
          <p:spPr>
            <a:xfrm>
              <a:off x="6669092" y="1152910"/>
              <a:ext cx="4877969" cy="14808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0" name="Body-2">
              <a:extLst>
                <a:ext uri="{FF2B5EF4-FFF2-40B4-BE49-F238E27FC236}">
                  <a16:creationId xmlns:a16="http://schemas.microsoft.com/office/drawing/2014/main" id="{9EFD1BE5-D778-986B-0423-FF4F93C9B042}"/>
                </a:ext>
              </a:extLst>
            </p:cNvPr>
            <p:cNvSpPr/>
            <p:nvPr/>
          </p:nvSpPr>
          <p:spPr>
            <a:xfrm>
              <a:off x="6744691" y="1651899"/>
              <a:ext cx="4726769" cy="5586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>
                <a:lnSpc>
                  <a:spcPct val="120000"/>
                </a:lnSpc>
                <a:buSzPct val="100000"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利用统计学方法进行描述性统计、相关性分析，并运用机器学习算法进行回归预测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itle-2">
              <a:extLst>
                <a:ext uri="{FF2B5EF4-FFF2-40B4-BE49-F238E27FC236}">
                  <a16:creationId xmlns:a16="http://schemas.microsoft.com/office/drawing/2014/main" id="{B13B5FE7-7E5E-C5E5-123C-F73A161185BB}"/>
                </a:ext>
              </a:extLst>
            </p:cNvPr>
            <p:cNvSpPr/>
            <p:nvPr/>
          </p:nvSpPr>
          <p:spPr>
            <a:xfrm>
              <a:off x="7252747" y="1212158"/>
              <a:ext cx="3960000" cy="390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sym typeface="Arial" panose="020B0604020202020204" pitchFamily="34" charset="0"/>
                </a:rPr>
                <a:t>定量分析法</a:t>
              </a:r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" name="Index-2">
              <a:extLst>
                <a:ext uri="{FF2B5EF4-FFF2-40B4-BE49-F238E27FC236}">
                  <a16:creationId xmlns:a16="http://schemas.microsoft.com/office/drawing/2014/main" id="{E1C8B92B-D213-D087-F041-BB1B75584A0A}"/>
                </a:ext>
              </a:extLst>
            </p:cNvPr>
            <p:cNvSpPr txBox="1"/>
            <p:nvPr/>
          </p:nvSpPr>
          <p:spPr>
            <a:xfrm>
              <a:off x="6659655" y="1145990"/>
              <a:ext cx="585419" cy="523220"/>
            </a:xfrm>
            <a:prstGeom prst="rect">
              <a:avLst/>
            </a:prstGeom>
            <a:solidFill>
              <a:srgbClr val="FFC000"/>
            </a:solidFill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b="1" dirty="0">
                  <a:solidFill>
                    <a:schemeClr val="lt1">
                      <a:lumMod val="100000"/>
                    </a:schemeClr>
                  </a:solidFill>
                  <a:latin typeface="+mj-lt"/>
                  <a:ea typeface="+mj-ea"/>
                </a:rPr>
                <a:t>02</a:t>
              </a:r>
              <a:endParaRPr lang="zh-CN" altLang="en-US" sz="2800" b="1" dirty="0">
                <a:solidFill>
                  <a:schemeClr val="lt1">
                    <a:lumMod val="100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5" name="2">
              <a:extLst>
                <a:ext uri="{FF2B5EF4-FFF2-40B4-BE49-F238E27FC236}">
                  <a16:creationId xmlns:a16="http://schemas.microsoft.com/office/drawing/2014/main" id="{0A48A0F4-78BB-DFBB-6307-FACEBC7822F6}"/>
                </a:ext>
              </a:extLst>
            </p:cNvPr>
            <p:cNvCxnSpPr/>
            <p:nvPr/>
          </p:nvCxnSpPr>
          <p:spPr>
            <a:xfrm>
              <a:off x="6669092" y="2651962"/>
              <a:ext cx="4877967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D22A6DC-AD0E-9B3D-B669-5849CDED89ED}"/>
              </a:ext>
            </a:extLst>
          </p:cNvPr>
          <p:cNvGrpSpPr/>
          <p:nvPr/>
        </p:nvGrpSpPr>
        <p:grpSpPr>
          <a:xfrm>
            <a:off x="3253409" y="4617711"/>
            <a:ext cx="9123901" cy="1566010"/>
            <a:chOff x="6561361" y="2860121"/>
            <a:chExt cx="5548423" cy="1566010"/>
          </a:xfrm>
        </p:grpSpPr>
        <p:sp>
          <p:nvSpPr>
            <p:cNvPr id="12" name="3">
              <a:extLst>
                <a:ext uri="{FF2B5EF4-FFF2-40B4-BE49-F238E27FC236}">
                  <a16:creationId xmlns:a16="http://schemas.microsoft.com/office/drawing/2014/main" id="{3E61C723-1A2A-D945-6001-21573107A219}"/>
                </a:ext>
              </a:extLst>
            </p:cNvPr>
            <p:cNvSpPr/>
            <p:nvPr/>
          </p:nvSpPr>
          <p:spPr>
            <a:xfrm>
              <a:off x="6561361" y="2888273"/>
              <a:ext cx="4750760" cy="15378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Title-3">
              <a:extLst>
                <a:ext uri="{FF2B5EF4-FFF2-40B4-BE49-F238E27FC236}">
                  <a16:creationId xmlns:a16="http://schemas.microsoft.com/office/drawing/2014/main" id="{456AAC4A-BAAE-9180-844E-097BF0E7CCBE}"/>
                </a:ext>
              </a:extLst>
            </p:cNvPr>
            <p:cNvSpPr/>
            <p:nvPr/>
          </p:nvSpPr>
          <p:spPr>
            <a:xfrm>
              <a:off x="7252747" y="2926469"/>
              <a:ext cx="3960000" cy="392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自然语言处理（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NLP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）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Body-3">
              <a:extLst>
                <a:ext uri="{FF2B5EF4-FFF2-40B4-BE49-F238E27FC236}">
                  <a16:creationId xmlns:a16="http://schemas.microsoft.com/office/drawing/2014/main" id="{2877EB3A-537D-5839-6597-393242C8F2B0}"/>
                </a:ext>
              </a:extLst>
            </p:cNvPr>
            <p:cNvSpPr/>
            <p:nvPr/>
          </p:nvSpPr>
          <p:spPr>
            <a:xfrm>
              <a:off x="6674128" y="3251089"/>
              <a:ext cx="5435656" cy="11468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>
                <a:lnSpc>
                  <a:spcPct val="120000"/>
                </a:lnSpc>
                <a:buSzPct val="100000"/>
                <a:defRPr/>
              </a:pPr>
              <a:r>
                <a:rPr lang="zh-CN" altLang="en-US" dirty="0"/>
                <a:t>应用主题模型、词向量等技术对非结构化的文本数据进行量化分析。</a:t>
              </a:r>
              <a:endPara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Index-3">
              <a:extLst>
                <a:ext uri="{FF2B5EF4-FFF2-40B4-BE49-F238E27FC236}">
                  <a16:creationId xmlns:a16="http://schemas.microsoft.com/office/drawing/2014/main" id="{0B62A752-B853-2C40-45DB-DADE49B6FA96}"/>
                </a:ext>
              </a:extLst>
            </p:cNvPr>
            <p:cNvSpPr txBox="1"/>
            <p:nvPr/>
          </p:nvSpPr>
          <p:spPr>
            <a:xfrm>
              <a:off x="6567850" y="2860121"/>
              <a:ext cx="583686" cy="524902"/>
            </a:xfrm>
            <a:prstGeom prst="rect">
              <a:avLst/>
            </a:prstGeom>
            <a:solidFill>
              <a:schemeClr val="accent3"/>
            </a:solidFill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+mj-lt"/>
                  <a:ea typeface="+mj-ea"/>
                </a:rPr>
                <a:t>03</a:t>
              </a:r>
              <a:endParaRPr lang="zh-CN" altLang="en-US" dirty="0">
                <a:latin typeface="+mj-lt"/>
                <a:ea typeface="+mj-ea"/>
              </a:endParaRPr>
            </a:p>
          </p:txBody>
        </p:sp>
        <p:cxnSp>
          <p:nvCxnSpPr>
            <p:cNvPr id="17" name="3">
              <a:extLst>
                <a:ext uri="{FF2B5EF4-FFF2-40B4-BE49-F238E27FC236}">
                  <a16:creationId xmlns:a16="http://schemas.microsoft.com/office/drawing/2014/main" id="{6945A46D-39E5-8E3B-71CA-2CE391BFE973}"/>
                </a:ext>
              </a:extLst>
            </p:cNvPr>
            <p:cNvCxnSpPr>
              <a:cxnSpLocks/>
            </p:cNvCxnSpPr>
            <p:nvPr/>
          </p:nvCxnSpPr>
          <p:spPr>
            <a:xfrm>
              <a:off x="6561361" y="4397979"/>
              <a:ext cx="4750760" cy="28152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9E541A8-35D4-8905-BCE9-C951A3790185}"/>
              </a:ext>
            </a:extLst>
          </p:cNvPr>
          <p:cNvSpPr txBox="1"/>
          <p:nvPr/>
        </p:nvSpPr>
        <p:spPr>
          <a:xfrm>
            <a:off x="3548175" y="5386786"/>
            <a:ext cx="698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应用主题模型、词向量等技术对非结构化的文本数据进行量化分析。</a:t>
            </a:r>
          </a:p>
        </p:txBody>
      </p:sp>
    </p:spTree>
    <p:extLst>
      <p:ext uri="{BB962C8B-B14F-4D97-AF65-F5344CB8AC3E}">
        <p14:creationId xmlns:p14="http://schemas.microsoft.com/office/powerpoint/2010/main" val="339847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1" y="0"/>
            <a:ext cx="6669157" cy="1549791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642916" y="5664460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0801" y="1866186"/>
            <a:ext cx="9363764" cy="3721813"/>
          </a:xfrm>
          <a:prstGeom prst="rect">
            <a:avLst/>
          </a:prstGeom>
          <a:solidFill>
            <a:srgbClr val="2F427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旗黑-55简" panose="00020600040101010101" charset="-128"/>
            </a:endParaRPr>
          </a:p>
        </p:txBody>
      </p:sp>
      <p:sp>
        <p:nvSpPr>
          <p:cNvPr id="9" name="文本框 8" descr="7b0a20202020227461726765744d6f64756c65223a20226b6f6e6c696e65666f6e7473220a7d0a"/>
          <p:cNvSpPr txBox="1"/>
          <p:nvPr/>
        </p:nvSpPr>
        <p:spPr>
          <a:xfrm>
            <a:off x="1862843" y="1955638"/>
            <a:ext cx="8466314" cy="337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如何提取主题：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使用 </a:t>
            </a:r>
            <a:r>
              <a:rPr lang="en-US" altLang="zh-CN" b="1" dirty="0" err="1">
                <a:solidFill>
                  <a:schemeClr val="bg1"/>
                </a:solidFill>
              </a:rPr>
              <a:t>BERTopic</a:t>
            </a:r>
            <a:r>
              <a:rPr lang="zh-CN" altLang="en-US" dirty="0">
                <a:solidFill>
                  <a:schemeClr val="bg1"/>
                </a:solidFill>
              </a:rPr>
              <a:t> 先进主题模型，对项目的</a:t>
            </a:r>
            <a:r>
              <a:rPr lang="en-US" altLang="zh-CN" dirty="0">
                <a:solidFill>
                  <a:schemeClr val="bg1"/>
                </a:solidFill>
              </a:rPr>
              <a:t>README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Issue</a:t>
            </a:r>
            <a:r>
              <a:rPr lang="zh-CN" altLang="en-US" dirty="0">
                <a:solidFill>
                  <a:schemeClr val="bg1"/>
                </a:solidFill>
              </a:rPr>
              <a:t>标题等核心文本进行嵌入、聚类和表征。该模型能自动发现并生成描述性主题词。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提取到的主题如何实现度量化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：</a:t>
            </a: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对每个项目，先得到其文本在各个主题上的概率分布。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再计算该分布的</a:t>
            </a:r>
            <a:r>
              <a:rPr lang="zh-CN" altLang="en-US" b="1" dirty="0">
                <a:solidFill>
                  <a:schemeClr val="bg1"/>
                </a:solidFill>
              </a:rPr>
              <a:t>香农熵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H = -Σ(</a:t>
            </a:r>
            <a:r>
              <a:rPr lang="en-US" altLang="zh-CN" dirty="0" err="1">
                <a:solidFill>
                  <a:schemeClr val="bg1"/>
                </a:solidFill>
              </a:rPr>
              <a:t>P_i</a:t>
            </a:r>
            <a:r>
              <a:rPr lang="en-US" altLang="zh-CN" dirty="0">
                <a:solidFill>
                  <a:schemeClr val="bg1"/>
                </a:solidFill>
              </a:rPr>
              <a:t> * log(</a:t>
            </a:r>
            <a:r>
              <a:rPr lang="en-US" altLang="zh-CN" dirty="0" err="1">
                <a:solidFill>
                  <a:schemeClr val="bg1"/>
                </a:solidFill>
              </a:rPr>
              <a:t>P_i</a:t>
            </a:r>
            <a:r>
              <a:rPr lang="en-US" altLang="zh-CN" dirty="0">
                <a:solidFill>
                  <a:schemeClr val="bg1"/>
                </a:solidFill>
              </a:rPr>
              <a:t>))</a:t>
            </a:r>
            <a:r>
              <a:rPr lang="zh-CN" altLang="en-US" dirty="0">
                <a:solidFill>
                  <a:schemeClr val="bg1"/>
                </a:solidFill>
              </a:rPr>
              <a:t>；熵值越低，表明文本内容越集中于少数几个主题，项目方向越明确；熵值越高，则内容越分散。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将熵值归一化后，作为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主题聚焦度与创新性</a:t>
            </a:r>
            <a:r>
              <a:rPr lang="zh-CN" altLang="en-US" dirty="0">
                <a:solidFill>
                  <a:schemeClr val="bg1"/>
                </a:solidFill>
              </a:rPr>
              <a:t>维度中的核心指标 </a:t>
            </a:r>
            <a:r>
              <a:rPr lang="zh-CN" altLang="en-US" b="1" dirty="0">
                <a:solidFill>
                  <a:schemeClr val="bg1"/>
                </a:solidFill>
              </a:rPr>
              <a:t>“主题集中度”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1400" spc="-100" dirty="0">
              <a:solidFill>
                <a:schemeClr val="bg1"/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7C184F-C36E-4476-B4D3-5F59D3A3D7AD}"/>
              </a:ext>
            </a:extLst>
          </p:cNvPr>
          <p:cNvSpPr txBox="1"/>
          <p:nvPr/>
        </p:nvSpPr>
        <p:spPr>
          <a:xfrm>
            <a:off x="-305851" y="234170"/>
            <a:ext cx="3784549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主题聚焦度分析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211070" y="2959640"/>
            <a:ext cx="77698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5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sym typeface="汉仪旗黑-55简" panose="00020600040101010101" charset="-128"/>
              </a:rPr>
              <a:t>研究意义</a:t>
            </a:r>
            <a:endParaRPr lang="en-US" altLang="zh-CN" sz="5400" b="1" dirty="0">
              <a:solidFill>
                <a:srgbClr val="2F4275"/>
              </a:solidFill>
              <a:latin typeface="仿宋" panose="02010609060101010101" pitchFamily="49" charset="-122"/>
              <a:ea typeface="仿宋" panose="02010609060101010101" pitchFamily="49" charset="-122"/>
              <a:sym typeface="汉仪旗黑-55简" panose="00020600040101010101" charset="-128"/>
            </a:endParaRPr>
          </a:p>
        </p:txBody>
      </p: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555615" y="1508760"/>
            <a:ext cx="1080770" cy="108077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73713" y="1619250"/>
            <a:ext cx="10445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7" name="图片 6" descr="ppt尺寸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147" y="-79513"/>
            <a:ext cx="12463670" cy="733974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9F785B9-0959-0602-1430-1B18CEBE56C5}"/>
              </a:ext>
            </a:extLst>
          </p:cNvPr>
          <p:cNvGrpSpPr>
            <a:grpSpLocks noChangeAspect="1"/>
          </p:cNvGrpSpPr>
          <p:nvPr/>
        </p:nvGrpSpPr>
        <p:grpSpPr>
          <a:xfrm>
            <a:off x="1117385" y="1324617"/>
            <a:ext cx="10048091" cy="4548124"/>
            <a:chOff x="1066800" y="1543752"/>
            <a:chExt cx="10048091" cy="454812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209CACB-793F-E650-2D07-FB2DF05889E0}"/>
                </a:ext>
              </a:extLst>
            </p:cNvPr>
            <p:cNvGrpSpPr/>
            <p:nvPr/>
          </p:nvGrpSpPr>
          <p:grpSpPr>
            <a:xfrm>
              <a:off x="1066800" y="2017688"/>
              <a:ext cx="3193142" cy="3193142"/>
              <a:chOff x="1066800" y="2017688"/>
              <a:chExt cx="3193142" cy="3193142"/>
            </a:xfrm>
          </p:grpSpPr>
          <p:sp>
            <p:nvSpPr>
              <p:cNvPr id="57" name="Title-0">
                <a:extLst>
                  <a:ext uri="{FF2B5EF4-FFF2-40B4-BE49-F238E27FC236}">
                    <a16:creationId xmlns:a16="http://schemas.microsoft.com/office/drawing/2014/main" id="{F333C92E-209F-CF4E-86B7-3CABFD8783E8}"/>
                  </a:ext>
                </a:extLst>
              </p:cNvPr>
              <p:cNvSpPr/>
              <p:nvPr/>
            </p:nvSpPr>
            <p:spPr>
              <a:xfrm>
                <a:off x="1342571" y="2293459"/>
                <a:ext cx="2641600" cy="2641600"/>
              </a:xfrm>
              <a:prstGeom prst="ellipse">
                <a:avLst/>
              </a:prstGeom>
              <a:solidFill>
                <a:schemeClr val="accent6">
                  <a:lumMod val="75000"/>
                  <a:alpha val="1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  <a:latin typeface="+mn-ea"/>
                  </a:rPr>
                  <a:t>Spark</a:t>
                </a:r>
                <a:endParaRPr kumimoji="1" lang="zh-CN" altLang="en-US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8" name="0">
                <a:extLst>
                  <a:ext uri="{FF2B5EF4-FFF2-40B4-BE49-F238E27FC236}">
                    <a16:creationId xmlns:a16="http://schemas.microsoft.com/office/drawing/2014/main" id="{2C000EAD-97BB-5928-E490-CBF474672458}"/>
                  </a:ext>
                </a:extLst>
              </p:cNvPr>
              <p:cNvSpPr/>
              <p:nvPr/>
            </p:nvSpPr>
            <p:spPr>
              <a:xfrm>
                <a:off x="1066800" y="2017688"/>
                <a:ext cx="3193142" cy="3193142"/>
              </a:xfrm>
              <a:prstGeom prst="arc">
                <a:avLst>
                  <a:gd name="adj1" fmla="val 16200000"/>
                  <a:gd name="adj2" fmla="val 5459885"/>
                </a:avLst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3FC9F63-D2E5-6A87-66CE-56F2B45560C5}"/>
                </a:ext>
              </a:extLst>
            </p:cNvPr>
            <p:cNvGrpSpPr/>
            <p:nvPr/>
          </p:nvGrpSpPr>
          <p:grpSpPr>
            <a:xfrm>
              <a:off x="3341358" y="1543752"/>
              <a:ext cx="6854948" cy="665916"/>
              <a:chOff x="3050953" y="1446202"/>
              <a:chExt cx="6854948" cy="665916"/>
            </a:xfrm>
          </p:grpSpPr>
          <p:cxnSp>
            <p:nvCxnSpPr>
              <p:cNvPr id="49" name="1">
                <a:extLst>
                  <a:ext uri="{FF2B5EF4-FFF2-40B4-BE49-F238E27FC236}">
                    <a16:creationId xmlns:a16="http://schemas.microsoft.com/office/drawing/2014/main" id="{A6085632-B78F-833D-93FE-0405F905F7DD}"/>
                  </a:ext>
                </a:extLst>
              </p:cNvPr>
              <p:cNvCxnSpPr/>
              <p:nvPr/>
            </p:nvCxnSpPr>
            <p:spPr>
              <a:xfrm flipV="1">
                <a:off x="3108187" y="1731687"/>
                <a:ext cx="252255" cy="307436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1">
                <a:extLst>
                  <a:ext uri="{FF2B5EF4-FFF2-40B4-BE49-F238E27FC236}">
                    <a16:creationId xmlns:a16="http://schemas.microsoft.com/office/drawing/2014/main" id="{1F2BD95B-C4CB-29E6-E23C-9E6E07E88B4D}"/>
                  </a:ext>
                </a:extLst>
              </p:cNvPr>
              <p:cNvCxnSpPr/>
              <p:nvPr/>
            </p:nvCxnSpPr>
            <p:spPr>
              <a:xfrm>
                <a:off x="3360442" y="1731687"/>
                <a:ext cx="378383" cy="0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1">
                <a:extLst>
                  <a:ext uri="{FF2B5EF4-FFF2-40B4-BE49-F238E27FC236}">
                    <a16:creationId xmlns:a16="http://schemas.microsoft.com/office/drawing/2014/main" id="{2411976D-A2A7-5C21-C143-C8B40DC53AD2}"/>
                  </a:ext>
                </a:extLst>
              </p:cNvPr>
              <p:cNvSpPr/>
              <p:nvPr/>
            </p:nvSpPr>
            <p:spPr>
              <a:xfrm>
                <a:off x="3050953" y="2031317"/>
                <a:ext cx="80800" cy="8080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2" name="1">
                <a:extLst>
                  <a:ext uri="{FF2B5EF4-FFF2-40B4-BE49-F238E27FC236}">
                    <a16:creationId xmlns:a16="http://schemas.microsoft.com/office/drawing/2014/main" id="{E1629D9D-339D-5DAD-56BB-FC63C9C09010}"/>
                  </a:ext>
                </a:extLst>
              </p:cNvPr>
              <p:cNvSpPr/>
              <p:nvPr/>
            </p:nvSpPr>
            <p:spPr>
              <a:xfrm>
                <a:off x="3738825" y="1453726"/>
                <a:ext cx="2290743" cy="5559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Index-1">
                <a:extLst>
                  <a:ext uri="{FF2B5EF4-FFF2-40B4-BE49-F238E27FC236}">
                    <a16:creationId xmlns:a16="http://schemas.microsoft.com/office/drawing/2014/main" id="{22E47E4C-FC2C-F140-30D9-C9C3ED02C924}"/>
                  </a:ext>
                </a:extLst>
              </p:cNvPr>
              <p:cNvSpPr/>
              <p:nvPr/>
            </p:nvSpPr>
            <p:spPr>
              <a:xfrm>
                <a:off x="3780556" y="1501518"/>
                <a:ext cx="460335" cy="460336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01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54" name="Title-1">
                <a:extLst>
                  <a:ext uri="{FF2B5EF4-FFF2-40B4-BE49-F238E27FC236}">
                    <a16:creationId xmlns:a16="http://schemas.microsoft.com/office/drawing/2014/main" id="{DE52A084-F3AF-21F7-B499-086E8CEF8391}"/>
                  </a:ext>
                </a:extLst>
              </p:cNvPr>
              <p:cNvSpPr txBox="1"/>
              <p:nvPr/>
            </p:nvSpPr>
            <p:spPr>
              <a:xfrm>
                <a:off x="4282622" y="1460985"/>
                <a:ext cx="1551679" cy="5411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开发者：</a:t>
                </a:r>
              </a:p>
            </p:txBody>
          </p:sp>
          <p:sp>
            <p:nvSpPr>
              <p:cNvPr id="56" name="Body-1">
                <a:extLst>
                  <a:ext uri="{FF2B5EF4-FFF2-40B4-BE49-F238E27FC236}">
                    <a16:creationId xmlns:a16="http://schemas.microsoft.com/office/drawing/2014/main" id="{1CDCD9BB-2BCE-C26F-102C-3A9E1F8F781E}"/>
                  </a:ext>
                </a:extLst>
              </p:cNvPr>
              <p:cNvSpPr txBox="1"/>
              <p:nvPr/>
            </p:nvSpPr>
            <p:spPr>
              <a:xfrm>
                <a:off x="6112073" y="1446202"/>
                <a:ext cx="3793828" cy="55591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/>
                  <a:t>帮助其高效发现值得学习、参与或借鉴的优质新兴项目，降低信息筛选成本。</a:t>
                </a:r>
              </a:p>
              <a:p>
                <a:pPr algn="just">
                  <a:lnSpc>
                    <a:spcPct val="120000"/>
                  </a:lnSpc>
                </a:pPr>
                <a:endParaRPr kumimoji="0" lang="zh-CN" altLang="en-US" sz="15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75EE6B0-7232-CF21-B63E-5A699AE1EF0A}"/>
                </a:ext>
              </a:extLst>
            </p:cNvPr>
            <p:cNvGrpSpPr/>
            <p:nvPr/>
          </p:nvGrpSpPr>
          <p:grpSpPr>
            <a:xfrm>
              <a:off x="4069429" y="2306297"/>
              <a:ext cx="6913829" cy="699743"/>
              <a:chOff x="3922385" y="2046863"/>
              <a:chExt cx="6913829" cy="699743"/>
            </a:xfrm>
          </p:grpSpPr>
          <p:cxnSp>
            <p:nvCxnSpPr>
              <p:cNvPr id="42" name="2">
                <a:extLst>
                  <a:ext uri="{FF2B5EF4-FFF2-40B4-BE49-F238E27FC236}">
                    <a16:creationId xmlns:a16="http://schemas.microsoft.com/office/drawing/2014/main" id="{AFDF4F9D-4FC2-89FA-AD0F-D7C52F64AA0F}"/>
                  </a:ext>
                </a:extLst>
              </p:cNvPr>
              <p:cNvCxnSpPr/>
              <p:nvPr/>
            </p:nvCxnSpPr>
            <p:spPr>
              <a:xfrm flipV="1">
                <a:off x="4002951" y="2484482"/>
                <a:ext cx="332586" cy="161848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2">
                <a:extLst>
                  <a:ext uri="{FF2B5EF4-FFF2-40B4-BE49-F238E27FC236}">
                    <a16:creationId xmlns:a16="http://schemas.microsoft.com/office/drawing/2014/main" id="{5EC0EA12-0863-A1FC-EE29-BCEF7A22415B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4335536" y="2468647"/>
                <a:ext cx="374377" cy="15836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2">
                <a:extLst>
                  <a:ext uri="{FF2B5EF4-FFF2-40B4-BE49-F238E27FC236}">
                    <a16:creationId xmlns:a16="http://schemas.microsoft.com/office/drawing/2014/main" id="{5A9EDE96-7085-C909-85BB-D97AA1F3CE5E}"/>
                  </a:ext>
                </a:extLst>
              </p:cNvPr>
              <p:cNvSpPr/>
              <p:nvPr/>
            </p:nvSpPr>
            <p:spPr>
              <a:xfrm>
                <a:off x="3922385" y="2630446"/>
                <a:ext cx="80800" cy="80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2">
                <a:extLst>
                  <a:ext uri="{FF2B5EF4-FFF2-40B4-BE49-F238E27FC236}">
                    <a16:creationId xmlns:a16="http://schemas.microsoft.com/office/drawing/2014/main" id="{260750F2-655C-ACC2-ABFF-7DC1D2B2F054}"/>
                  </a:ext>
                </a:extLst>
              </p:cNvPr>
              <p:cNvSpPr/>
              <p:nvPr/>
            </p:nvSpPr>
            <p:spPr>
              <a:xfrm>
                <a:off x="4709913" y="2190687"/>
                <a:ext cx="2290743" cy="555919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46" name="Index-2">
                <a:extLst>
                  <a:ext uri="{FF2B5EF4-FFF2-40B4-BE49-F238E27FC236}">
                    <a16:creationId xmlns:a16="http://schemas.microsoft.com/office/drawing/2014/main" id="{DE8A47B4-69A5-4902-1854-8EE33FCA7711}"/>
                  </a:ext>
                </a:extLst>
              </p:cNvPr>
              <p:cNvSpPr/>
              <p:nvPr/>
            </p:nvSpPr>
            <p:spPr>
              <a:xfrm>
                <a:off x="4751645" y="2238479"/>
                <a:ext cx="460335" cy="460335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02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47" name="Title-2">
                <a:extLst>
                  <a:ext uri="{FF2B5EF4-FFF2-40B4-BE49-F238E27FC236}">
                    <a16:creationId xmlns:a16="http://schemas.microsoft.com/office/drawing/2014/main" id="{0E075490-399A-2A39-3DDF-781441211D61}"/>
                  </a:ext>
                </a:extLst>
              </p:cNvPr>
              <p:cNvSpPr txBox="1"/>
              <p:nvPr/>
            </p:nvSpPr>
            <p:spPr>
              <a:xfrm>
                <a:off x="5253710" y="2197946"/>
                <a:ext cx="1551679" cy="5411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投资者：</a:t>
                </a:r>
              </a:p>
            </p:txBody>
          </p:sp>
          <p:sp>
            <p:nvSpPr>
              <p:cNvPr id="48" name="Body-2">
                <a:extLst>
                  <a:ext uri="{FF2B5EF4-FFF2-40B4-BE49-F238E27FC236}">
                    <a16:creationId xmlns:a16="http://schemas.microsoft.com/office/drawing/2014/main" id="{1D2F2D7B-C41E-47B6-DA53-0FBE79B2683B}"/>
                  </a:ext>
                </a:extLst>
              </p:cNvPr>
              <p:cNvSpPr txBox="1"/>
              <p:nvPr/>
            </p:nvSpPr>
            <p:spPr>
              <a:xfrm>
                <a:off x="7042386" y="2046863"/>
                <a:ext cx="3793828" cy="5559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/>
                  <a:t>提供数据支持，以便更早地识别和孵化有潜力的技术方向与团队。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32781FB-B457-0124-0E0B-2E43CBF60FDE}"/>
                </a:ext>
              </a:extLst>
            </p:cNvPr>
            <p:cNvGrpSpPr/>
            <p:nvPr/>
          </p:nvGrpSpPr>
          <p:grpSpPr>
            <a:xfrm>
              <a:off x="4218310" y="3241191"/>
              <a:ext cx="6896581" cy="673406"/>
              <a:chOff x="4170336" y="2846679"/>
              <a:chExt cx="6896581" cy="673406"/>
            </a:xfrm>
          </p:grpSpPr>
          <p:cxnSp>
            <p:nvCxnSpPr>
              <p:cNvPr id="34" name="3">
                <a:extLst>
                  <a:ext uri="{FF2B5EF4-FFF2-40B4-BE49-F238E27FC236}">
                    <a16:creationId xmlns:a16="http://schemas.microsoft.com/office/drawing/2014/main" id="{B6648402-129B-97D7-7D63-FE178B6F33AA}"/>
                  </a:ext>
                </a:extLst>
              </p:cNvPr>
              <p:cNvCxnSpPr/>
              <p:nvPr/>
            </p:nvCxnSpPr>
            <p:spPr>
              <a:xfrm>
                <a:off x="4210736" y="3223649"/>
                <a:ext cx="846857" cy="0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3">
                <a:extLst>
                  <a:ext uri="{FF2B5EF4-FFF2-40B4-BE49-F238E27FC236}">
                    <a16:creationId xmlns:a16="http://schemas.microsoft.com/office/drawing/2014/main" id="{EFA9BDF7-BED8-821D-91E6-71ABB6617AE7}"/>
                  </a:ext>
                </a:extLst>
              </p:cNvPr>
              <p:cNvSpPr/>
              <p:nvPr/>
            </p:nvSpPr>
            <p:spPr>
              <a:xfrm>
                <a:off x="4170336" y="3183382"/>
                <a:ext cx="80800" cy="80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6" name="3">
                <a:extLst>
                  <a:ext uri="{FF2B5EF4-FFF2-40B4-BE49-F238E27FC236}">
                    <a16:creationId xmlns:a16="http://schemas.microsoft.com/office/drawing/2014/main" id="{942D39B6-4725-58FE-6B0F-08E0E2CE8760}"/>
                  </a:ext>
                </a:extLst>
              </p:cNvPr>
              <p:cNvSpPr/>
              <p:nvPr/>
            </p:nvSpPr>
            <p:spPr>
              <a:xfrm>
                <a:off x="5047836" y="2945550"/>
                <a:ext cx="2290743" cy="55591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7" name="Index-3">
                <a:extLst>
                  <a:ext uri="{FF2B5EF4-FFF2-40B4-BE49-F238E27FC236}">
                    <a16:creationId xmlns:a16="http://schemas.microsoft.com/office/drawing/2014/main" id="{25902459-4D56-B578-7880-C565FD2BA289}"/>
                  </a:ext>
                </a:extLst>
              </p:cNvPr>
              <p:cNvSpPr/>
              <p:nvPr/>
            </p:nvSpPr>
            <p:spPr>
              <a:xfrm>
                <a:off x="5089567" y="2993342"/>
                <a:ext cx="460335" cy="460335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03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40" name="Title-3">
                <a:extLst>
                  <a:ext uri="{FF2B5EF4-FFF2-40B4-BE49-F238E27FC236}">
                    <a16:creationId xmlns:a16="http://schemas.microsoft.com/office/drawing/2014/main" id="{62E222DA-D956-F20F-D81D-D138DDCCAFC0}"/>
                  </a:ext>
                </a:extLst>
              </p:cNvPr>
              <p:cNvSpPr txBox="1"/>
              <p:nvPr/>
            </p:nvSpPr>
            <p:spPr>
              <a:xfrm>
                <a:off x="5591633" y="2952809"/>
                <a:ext cx="1551679" cy="5411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项目维护者：</a:t>
                </a:r>
                <a:endParaRPr kumimoji="1" lang="zh-CN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Body-3">
                <a:extLst>
                  <a:ext uri="{FF2B5EF4-FFF2-40B4-BE49-F238E27FC236}">
                    <a16:creationId xmlns:a16="http://schemas.microsoft.com/office/drawing/2014/main" id="{468FE10A-5ABB-EEA3-0ED2-DCE1DF2F15B1}"/>
                  </a:ext>
                </a:extLst>
              </p:cNvPr>
              <p:cNvSpPr txBox="1"/>
              <p:nvPr/>
            </p:nvSpPr>
            <p:spPr>
              <a:xfrm>
                <a:off x="7395098" y="2846679"/>
                <a:ext cx="3671819" cy="67340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/>
                  <a:t>通过雷达图和建议，帮助其了解自身项目在同类中的位置及可改进的维度。</a:t>
                </a:r>
                <a:endParaRPr lang="zh-CN" altLang="en-US" sz="1500" dirty="0">
                  <a:latin typeface="+mn-ea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6B10419-90D7-7618-7DE2-6B59417467CC}"/>
                </a:ext>
              </a:extLst>
            </p:cNvPr>
            <p:cNvGrpSpPr/>
            <p:nvPr/>
          </p:nvGrpSpPr>
          <p:grpSpPr>
            <a:xfrm>
              <a:off x="4072816" y="4231756"/>
              <a:ext cx="6689696" cy="640685"/>
              <a:chOff x="3922385" y="4486504"/>
              <a:chExt cx="6689696" cy="640685"/>
            </a:xfrm>
          </p:grpSpPr>
          <p:cxnSp>
            <p:nvCxnSpPr>
              <p:cNvPr id="27" name="4">
                <a:extLst>
                  <a:ext uri="{FF2B5EF4-FFF2-40B4-BE49-F238E27FC236}">
                    <a16:creationId xmlns:a16="http://schemas.microsoft.com/office/drawing/2014/main" id="{81BBAB30-C6B9-AC1F-DA99-B99B42094E24}"/>
                  </a:ext>
                </a:extLst>
              </p:cNvPr>
              <p:cNvCxnSpPr/>
              <p:nvPr/>
            </p:nvCxnSpPr>
            <p:spPr>
              <a:xfrm>
                <a:off x="3992049" y="4594180"/>
                <a:ext cx="332585" cy="161848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4">
                <a:extLst>
                  <a:ext uri="{FF2B5EF4-FFF2-40B4-BE49-F238E27FC236}">
                    <a16:creationId xmlns:a16="http://schemas.microsoft.com/office/drawing/2014/main" id="{75921E67-8639-A0B0-54E1-25A778688991}"/>
                  </a:ext>
                </a:extLst>
              </p:cNvPr>
              <p:cNvCxnSpPr>
                <a:endCxn id="29" idx="1"/>
              </p:cNvCxnSpPr>
              <p:nvPr/>
            </p:nvCxnSpPr>
            <p:spPr>
              <a:xfrm>
                <a:off x="4324634" y="4756028"/>
                <a:ext cx="397025" cy="8436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4">
                <a:extLst>
                  <a:ext uri="{FF2B5EF4-FFF2-40B4-BE49-F238E27FC236}">
                    <a16:creationId xmlns:a16="http://schemas.microsoft.com/office/drawing/2014/main" id="{99425327-6B4E-4D62-BEAE-BD1789478A32}"/>
                  </a:ext>
                </a:extLst>
              </p:cNvPr>
              <p:cNvSpPr/>
              <p:nvPr/>
            </p:nvSpPr>
            <p:spPr>
              <a:xfrm>
                <a:off x="4721659" y="4486504"/>
                <a:ext cx="2290743" cy="55591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4">
                <a:extLst>
                  <a:ext uri="{FF2B5EF4-FFF2-40B4-BE49-F238E27FC236}">
                    <a16:creationId xmlns:a16="http://schemas.microsoft.com/office/drawing/2014/main" id="{8501A702-AC24-82AC-9948-B7A1B7AD089C}"/>
                  </a:ext>
                </a:extLst>
              </p:cNvPr>
              <p:cNvSpPr/>
              <p:nvPr/>
            </p:nvSpPr>
            <p:spPr>
              <a:xfrm>
                <a:off x="3922385" y="4529878"/>
                <a:ext cx="80800" cy="80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1" name="Index-4">
                <a:extLst>
                  <a:ext uri="{FF2B5EF4-FFF2-40B4-BE49-F238E27FC236}">
                    <a16:creationId xmlns:a16="http://schemas.microsoft.com/office/drawing/2014/main" id="{C5139B60-4641-6D48-D74F-8FD5479C5CD8}"/>
                  </a:ext>
                </a:extLst>
              </p:cNvPr>
              <p:cNvSpPr/>
              <p:nvPr/>
            </p:nvSpPr>
            <p:spPr>
              <a:xfrm>
                <a:off x="4763391" y="4534296"/>
                <a:ext cx="460335" cy="460335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04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32" name="Title-4">
                <a:extLst>
                  <a:ext uri="{FF2B5EF4-FFF2-40B4-BE49-F238E27FC236}">
                    <a16:creationId xmlns:a16="http://schemas.microsoft.com/office/drawing/2014/main" id="{6AEA08D0-418F-55A5-385D-5456E3058DD9}"/>
                  </a:ext>
                </a:extLst>
              </p:cNvPr>
              <p:cNvSpPr txBox="1"/>
              <p:nvPr/>
            </p:nvSpPr>
            <p:spPr>
              <a:xfrm>
                <a:off x="5265456" y="4493763"/>
                <a:ext cx="1551679" cy="54113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开源平台：</a:t>
                </a:r>
              </a:p>
            </p:txBody>
          </p:sp>
          <p:sp>
            <p:nvSpPr>
              <p:cNvPr id="33" name="Body-4">
                <a:extLst>
                  <a:ext uri="{FF2B5EF4-FFF2-40B4-BE49-F238E27FC236}">
                    <a16:creationId xmlns:a16="http://schemas.microsoft.com/office/drawing/2014/main" id="{C1942ED4-7C03-0EC5-DE18-636E531B7FB2}"/>
                  </a:ext>
                </a:extLst>
              </p:cNvPr>
              <p:cNvSpPr txBox="1"/>
              <p:nvPr/>
            </p:nvSpPr>
            <p:spPr>
              <a:xfrm>
                <a:off x="7136748" y="4571271"/>
                <a:ext cx="3475333" cy="5559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/>
                  <a:t>为平台优化推荐算法、设计“潜力项目”孵化计划提供参考。</a:t>
                </a:r>
              </a:p>
              <a:p>
                <a:pPr algn="just">
                  <a:lnSpc>
                    <a:spcPct val="120000"/>
                  </a:lnSpc>
                </a:pPr>
                <a:endParaRPr lang="zh-CN" altLang="en-US" sz="1500" dirty="0">
                  <a:latin typeface="+mn-ea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79DC28C-8BF9-7184-DD26-6CBBAFB0C3A8}"/>
                </a:ext>
              </a:extLst>
            </p:cNvPr>
            <p:cNvGrpSpPr/>
            <p:nvPr/>
          </p:nvGrpSpPr>
          <p:grpSpPr>
            <a:xfrm>
              <a:off x="3199118" y="5060219"/>
              <a:ext cx="7663462" cy="1031657"/>
              <a:chOff x="3050951" y="5124864"/>
              <a:chExt cx="7663462" cy="1031657"/>
            </a:xfrm>
          </p:grpSpPr>
          <p:cxnSp>
            <p:nvCxnSpPr>
              <p:cNvPr id="20" name="5">
                <a:extLst>
                  <a:ext uri="{FF2B5EF4-FFF2-40B4-BE49-F238E27FC236}">
                    <a16:creationId xmlns:a16="http://schemas.microsoft.com/office/drawing/2014/main" id="{47E17412-1552-0B59-499E-9F050ABE056A}"/>
                  </a:ext>
                </a:extLst>
              </p:cNvPr>
              <p:cNvCxnSpPr>
                <a:stCxn id="22" idx="5"/>
              </p:cNvCxnSpPr>
              <p:nvPr/>
            </p:nvCxnSpPr>
            <p:spPr>
              <a:xfrm>
                <a:off x="3119919" y="5193831"/>
                <a:ext cx="264088" cy="352771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5">
                <a:extLst>
                  <a:ext uri="{FF2B5EF4-FFF2-40B4-BE49-F238E27FC236}">
                    <a16:creationId xmlns:a16="http://schemas.microsoft.com/office/drawing/2014/main" id="{1A00056F-99FC-44FE-05F1-16670CA8EDBA}"/>
                  </a:ext>
                </a:extLst>
              </p:cNvPr>
              <p:cNvCxnSpPr/>
              <p:nvPr/>
            </p:nvCxnSpPr>
            <p:spPr>
              <a:xfrm flipV="1">
                <a:off x="3384007" y="5546602"/>
                <a:ext cx="378383" cy="0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5">
                <a:extLst>
                  <a:ext uri="{FF2B5EF4-FFF2-40B4-BE49-F238E27FC236}">
                    <a16:creationId xmlns:a16="http://schemas.microsoft.com/office/drawing/2014/main" id="{E22FF7D8-209F-7693-A491-5404DACC6EEE}"/>
                  </a:ext>
                </a:extLst>
              </p:cNvPr>
              <p:cNvSpPr/>
              <p:nvPr/>
            </p:nvSpPr>
            <p:spPr>
              <a:xfrm>
                <a:off x="3050951" y="5124864"/>
                <a:ext cx="80800" cy="808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5">
                <a:extLst>
                  <a:ext uri="{FF2B5EF4-FFF2-40B4-BE49-F238E27FC236}">
                    <a16:creationId xmlns:a16="http://schemas.microsoft.com/office/drawing/2014/main" id="{4C376A07-D6E1-B9E9-B9E7-CA8764398E2E}"/>
                  </a:ext>
                </a:extLst>
              </p:cNvPr>
              <p:cNvSpPr/>
              <p:nvPr/>
            </p:nvSpPr>
            <p:spPr>
              <a:xfrm>
                <a:off x="3762389" y="5261244"/>
                <a:ext cx="2290743" cy="55591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" name="Index-5">
                <a:extLst>
                  <a:ext uri="{FF2B5EF4-FFF2-40B4-BE49-F238E27FC236}">
                    <a16:creationId xmlns:a16="http://schemas.microsoft.com/office/drawing/2014/main" id="{0B3A3A52-8BF1-8035-890C-DE9354101A8E}"/>
                  </a:ext>
                </a:extLst>
              </p:cNvPr>
              <p:cNvSpPr/>
              <p:nvPr/>
            </p:nvSpPr>
            <p:spPr>
              <a:xfrm>
                <a:off x="3804120" y="5309036"/>
                <a:ext cx="460335" cy="460336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05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25" name="Title-5">
                <a:extLst>
                  <a:ext uri="{FF2B5EF4-FFF2-40B4-BE49-F238E27FC236}">
                    <a16:creationId xmlns:a16="http://schemas.microsoft.com/office/drawing/2014/main" id="{E887A6F0-09AB-D33F-F067-D3AE4F516AD5}"/>
                  </a:ext>
                </a:extLst>
              </p:cNvPr>
              <p:cNvSpPr txBox="1"/>
              <p:nvPr/>
            </p:nvSpPr>
            <p:spPr>
              <a:xfrm>
                <a:off x="4306186" y="5268502"/>
                <a:ext cx="1551679" cy="5411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项目推广：</a:t>
                </a:r>
              </a:p>
            </p:txBody>
          </p:sp>
          <p:sp>
            <p:nvSpPr>
              <p:cNvPr id="26" name="Body-6">
                <a:extLst>
                  <a:ext uri="{FF2B5EF4-FFF2-40B4-BE49-F238E27FC236}">
                    <a16:creationId xmlns:a16="http://schemas.microsoft.com/office/drawing/2014/main" id="{5BB02EDC-746D-5DD0-96A7-9A11CA004802}"/>
                  </a:ext>
                </a:extLst>
              </p:cNvPr>
              <p:cNvSpPr txBox="1"/>
              <p:nvPr/>
            </p:nvSpPr>
            <p:spPr>
              <a:xfrm>
                <a:off x="6267279" y="5600602"/>
                <a:ext cx="4447134" cy="55591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/>
                  <a:t>促进开源生态中优质资源的有效配置，让“良币”更易被发现，鼓励高质量、可持续的开源协作文化，推动整个开源生态的健康发展。</a:t>
                </a:r>
              </a:p>
              <a:p>
                <a:pPr algn="just">
                  <a:lnSpc>
                    <a:spcPct val="130000"/>
                  </a:lnSpc>
                </a:pPr>
                <a:endParaRPr lang="zh-CN" altLang="en-US" sz="1500" dirty="0">
                  <a:latin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0494D-DAAE-31DD-A539-DD32464F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2C1C57E5-20CA-3780-0369-F51FCA60BC7C}"/>
              </a:ext>
            </a:extLst>
          </p:cNvPr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76C397D2-BDB0-77EF-0392-7F5989E03514}"/>
              </a:ext>
            </a:extLst>
          </p:cNvPr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7" name="图片 6" descr="ppt尺寸11">
            <a:extLst>
              <a:ext uri="{FF2B5EF4-FFF2-40B4-BE49-F238E27FC236}">
                <a16:creationId xmlns:a16="http://schemas.microsoft.com/office/drawing/2014/main" id="{BAE2A6AF-0323-CAE8-3D86-713B7692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" y="-37051"/>
            <a:ext cx="12254038" cy="6895051"/>
          </a:xfrm>
          <a:prstGeom prst="rect">
            <a:avLst/>
          </a:prstGeom>
        </p:spPr>
      </p:pic>
      <p:pic>
        <p:nvPicPr>
          <p:cNvPr id="67" name="图片 66" descr="alarm-glyph-48">
            <a:extLst>
              <a:ext uri="{FF2B5EF4-FFF2-40B4-BE49-F238E27FC236}">
                <a16:creationId xmlns:a16="http://schemas.microsoft.com/office/drawing/2014/main" id="{165827CA-6598-B7E0-B7C5-7F0F28B62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4185" y="2153285"/>
            <a:ext cx="548640" cy="548640"/>
          </a:xfrm>
          <a:prstGeom prst="rect">
            <a:avLst/>
          </a:prstGeom>
        </p:spPr>
      </p:pic>
      <p:pic>
        <p:nvPicPr>
          <p:cNvPr id="68" name="图片 67" descr="archive-paper-glyph-48">
            <a:extLst>
              <a:ext uri="{FF2B5EF4-FFF2-40B4-BE49-F238E27FC236}">
                <a16:creationId xmlns:a16="http://schemas.microsoft.com/office/drawing/2014/main" id="{EB14FD66-339C-A4C4-9C83-3E79AA411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515" y="3882390"/>
            <a:ext cx="518160" cy="518160"/>
          </a:xfrm>
          <a:prstGeom prst="rect">
            <a:avLst/>
          </a:prstGeom>
        </p:spPr>
      </p:pic>
      <p:pic>
        <p:nvPicPr>
          <p:cNvPr id="69" name="图片 68" descr="cogwheel-glyph-64">
            <a:extLst>
              <a:ext uri="{FF2B5EF4-FFF2-40B4-BE49-F238E27FC236}">
                <a16:creationId xmlns:a16="http://schemas.microsoft.com/office/drawing/2014/main" id="{92BD2D51-1162-81DF-74F6-6B68765F2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7480" y="2142490"/>
            <a:ext cx="570230" cy="5702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E9F2EAF-FA7B-B22D-1BC7-69AF6195B0BC}"/>
              </a:ext>
            </a:extLst>
          </p:cNvPr>
          <p:cNvGrpSpPr/>
          <p:nvPr/>
        </p:nvGrpSpPr>
        <p:grpSpPr>
          <a:xfrm>
            <a:off x="1734185" y="1075055"/>
            <a:ext cx="9083537" cy="4117300"/>
            <a:chOff x="671737" y="1381101"/>
            <a:chExt cx="10858500" cy="4560489"/>
          </a:xfrm>
        </p:grpSpPr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C73D8C7C-E892-2B4F-7545-FE7C3485CC98}"/>
                </a:ext>
              </a:extLst>
            </p:cNvPr>
            <p:cNvSpPr txBox="1"/>
            <p:nvPr/>
          </p:nvSpPr>
          <p:spPr>
            <a:xfrm>
              <a:off x="671737" y="1381101"/>
              <a:ext cx="10858500" cy="9001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en-US" altLang="zh-CN" sz="3600" b="1" dirty="0"/>
                <a:t>Spark</a:t>
              </a:r>
            </a:p>
            <a:p>
              <a:pPr algn="ctr">
                <a:buSzPct val="25000"/>
              </a:pPr>
              <a:endParaRPr lang="zh-CN" altLang="en-US" sz="3600" b="1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EA82A3D-5E9E-2858-B7FE-1C823160978D}"/>
                </a:ext>
              </a:extLst>
            </p:cNvPr>
            <p:cNvGrpSpPr/>
            <p:nvPr/>
          </p:nvGrpSpPr>
          <p:grpSpPr>
            <a:xfrm>
              <a:off x="1394801" y="2123481"/>
              <a:ext cx="2829288" cy="3818109"/>
              <a:chOff x="854596" y="2033782"/>
              <a:chExt cx="2829288" cy="3818109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17952D1-9B69-4338-E4C9-9A7B3D5C5485}"/>
                  </a:ext>
                </a:extLst>
              </p:cNvPr>
              <p:cNvSpPr/>
              <p:nvPr/>
            </p:nvSpPr>
            <p:spPr>
              <a:xfrm>
                <a:off x="2891303" y="2033782"/>
                <a:ext cx="792581" cy="792581"/>
              </a:xfrm>
              <a:prstGeom prst="ellipse">
                <a:avLst/>
              </a:prstGeom>
              <a:gradFill flip="none" rotWithShape="0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  <a:tileRect/>
              </a:gra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rgbClr val="FFFFFF"/>
                    </a:solidFill>
                  </a:rPr>
                  <a:t>01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圆角矩形 42">
                <a:extLst>
                  <a:ext uri="{FF2B5EF4-FFF2-40B4-BE49-F238E27FC236}">
                    <a16:creationId xmlns:a16="http://schemas.microsoft.com/office/drawing/2014/main" id="{1AB8FC0A-71FD-67B3-565C-7095F913C0F1}"/>
                  </a:ext>
                </a:extLst>
              </p:cNvPr>
              <p:cNvSpPr/>
              <p:nvPr/>
            </p:nvSpPr>
            <p:spPr>
              <a:xfrm>
                <a:off x="1041895" y="2119086"/>
                <a:ext cx="2268000" cy="3600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任意多边形 43">
                <a:extLst>
                  <a:ext uri="{FF2B5EF4-FFF2-40B4-BE49-F238E27FC236}">
                    <a16:creationId xmlns:a16="http://schemas.microsoft.com/office/drawing/2014/main" id="{0E4F432D-156E-96BD-E693-A32C405505F6}"/>
                  </a:ext>
                </a:extLst>
              </p:cNvPr>
              <p:cNvSpPr/>
              <p:nvPr/>
            </p:nvSpPr>
            <p:spPr>
              <a:xfrm>
                <a:off x="915895" y="4699891"/>
                <a:ext cx="2520000" cy="1152000"/>
              </a:xfrm>
              <a:custGeom>
                <a:avLst/>
                <a:gdLst>
                  <a:gd name="connsiteX0" fmla="*/ 0 w 2450267"/>
                  <a:gd name="connsiteY0" fmla="*/ 0 h 1130301"/>
                  <a:gd name="connsiteX1" fmla="*/ 2450267 w 2450267"/>
                  <a:gd name="connsiteY1" fmla="*/ 0 h 1130301"/>
                  <a:gd name="connsiteX2" fmla="*/ 2448959 w 2450267"/>
                  <a:gd name="connsiteY2" fmla="*/ 25903 h 1130301"/>
                  <a:gd name="connsiteX3" fmla="*/ 1225133 w 2450267"/>
                  <a:gd name="connsiteY3" fmla="*/ 1130301 h 1130301"/>
                  <a:gd name="connsiteX4" fmla="*/ 1308 w 2450267"/>
                  <a:gd name="connsiteY4" fmla="*/ 25903 h 1130301"/>
                  <a:gd name="connsiteX0-1" fmla="*/ 2448959 w 2540399"/>
                  <a:gd name="connsiteY0-2" fmla="*/ 25903 h 1130301"/>
                  <a:gd name="connsiteX1-3" fmla="*/ 1225133 w 2540399"/>
                  <a:gd name="connsiteY1-4" fmla="*/ 1130301 h 1130301"/>
                  <a:gd name="connsiteX2-5" fmla="*/ 1308 w 2540399"/>
                  <a:gd name="connsiteY2-6" fmla="*/ 25903 h 1130301"/>
                  <a:gd name="connsiteX3-7" fmla="*/ 0 w 2540399"/>
                  <a:gd name="connsiteY3-8" fmla="*/ 0 h 1130301"/>
                  <a:gd name="connsiteX4-9" fmla="*/ 2450267 w 2540399"/>
                  <a:gd name="connsiteY4-10" fmla="*/ 0 h 1130301"/>
                  <a:gd name="connsiteX5" fmla="*/ 2540399 w 2540399"/>
                  <a:gd name="connsiteY5" fmla="*/ 117343 h 1130301"/>
                  <a:gd name="connsiteX0-11" fmla="*/ 2448959 w 2450267"/>
                  <a:gd name="connsiteY0-12" fmla="*/ 25903 h 1130301"/>
                  <a:gd name="connsiteX1-13" fmla="*/ 1225133 w 2450267"/>
                  <a:gd name="connsiteY1-14" fmla="*/ 1130301 h 1130301"/>
                  <a:gd name="connsiteX2-15" fmla="*/ 1308 w 2450267"/>
                  <a:gd name="connsiteY2-16" fmla="*/ 25903 h 1130301"/>
                  <a:gd name="connsiteX3-17" fmla="*/ 0 w 2450267"/>
                  <a:gd name="connsiteY3-18" fmla="*/ 0 h 1130301"/>
                  <a:gd name="connsiteX4-19" fmla="*/ 2450267 w 2450267"/>
                  <a:gd name="connsiteY4-20" fmla="*/ 0 h 1130301"/>
                  <a:gd name="connsiteX0-21" fmla="*/ 2448959 w 2448959"/>
                  <a:gd name="connsiteY0-22" fmla="*/ 25903 h 1130301"/>
                  <a:gd name="connsiteX1-23" fmla="*/ 1225133 w 2448959"/>
                  <a:gd name="connsiteY1-24" fmla="*/ 1130301 h 1130301"/>
                  <a:gd name="connsiteX2-25" fmla="*/ 1308 w 2448959"/>
                  <a:gd name="connsiteY2-26" fmla="*/ 25903 h 1130301"/>
                  <a:gd name="connsiteX3-27" fmla="*/ 0 w 2448959"/>
                  <a:gd name="connsiteY3-28" fmla="*/ 0 h 11303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448959" h="1130301">
                    <a:moveTo>
                      <a:pt x="2448959" y="25903"/>
                    </a:moveTo>
                    <a:cubicBezTo>
                      <a:pt x="2385962" y="646227"/>
                      <a:pt x="1862078" y="1130301"/>
                      <a:pt x="1225133" y="1130301"/>
                    </a:cubicBezTo>
                    <a:cubicBezTo>
                      <a:pt x="588188" y="1130301"/>
                      <a:pt x="64305" y="646227"/>
                      <a:pt x="1308" y="25903"/>
                    </a:cubicBezTo>
                    <a:lnTo>
                      <a:pt x="0" y="0"/>
                    </a:lnTo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FE5E02DD-364B-746C-55B4-7E7A9484D15E}"/>
                  </a:ext>
                </a:extLst>
              </p:cNvPr>
              <p:cNvSpPr/>
              <p:nvPr/>
            </p:nvSpPr>
            <p:spPr>
              <a:xfrm>
                <a:off x="854596" y="4577295"/>
                <a:ext cx="122597" cy="12259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266700" dist="50800" dir="2400000" sx="98000" sy="98000" algn="ctr" rotWithShape="0">
                  <a:schemeClr val="accent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endParaRPr lang="zh-CN" altLang="en-US" sz="2000" b="1" i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TextBox 45">
                <a:extLst>
                  <a:ext uri="{FF2B5EF4-FFF2-40B4-BE49-F238E27FC236}">
                    <a16:creationId xmlns:a16="http://schemas.microsoft.com/office/drawing/2014/main" id="{CAF7F744-E21F-0BF6-99EB-C798418AE299}"/>
                  </a:ext>
                </a:extLst>
              </p:cNvPr>
              <p:cNvSpPr txBox="1"/>
              <p:nvPr/>
            </p:nvSpPr>
            <p:spPr>
              <a:xfrm flipH="1">
                <a:off x="1095895" y="3649114"/>
                <a:ext cx="2160000" cy="1620000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zh-CN" altLang="en-US" sz="2000" dirty="0"/>
              </a:p>
            </p:txBody>
          </p:sp>
          <p:sp>
            <p:nvSpPr>
              <p:cNvPr id="38" name="TextBox 46">
                <a:extLst>
                  <a:ext uri="{FF2B5EF4-FFF2-40B4-BE49-F238E27FC236}">
                    <a16:creationId xmlns:a16="http://schemas.microsoft.com/office/drawing/2014/main" id="{C9AA1DCD-7654-8B83-BD64-5415482365DD}"/>
                  </a:ext>
                </a:extLst>
              </p:cNvPr>
              <p:cNvSpPr txBox="1"/>
              <p:nvPr/>
            </p:nvSpPr>
            <p:spPr>
              <a:xfrm flipH="1">
                <a:off x="1095896" y="2643273"/>
                <a:ext cx="2160000" cy="49898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</a:rPr>
                  <a:t>多维度评估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系统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504599E-ED18-2AAA-403E-0A4DDA085D36}"/>
                </a:ext>
              </a:extLst>
            </p:cNvPr>
            <p:cNvGrpSpPr/>
            <p:nvPr/>
          </p:nvGrpSpPr>
          <p:grpSpPr>
            <a:xfrm>
              <a:off x="4609261" y="2123481"/>
              <a:ext cx="2829288" cy="3818109"/>
              <a:chOff x="3426347" y="2033782"/>
              <a:chExt cx="2829288" cy="381810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63B1D8B-A618-CC5D-A958-FCE0972DADFC}"/>
                  </a:ext>
                </a:extLst>
              </p:cNvPr>
              <p:cNvSpPr/>
              <p:nvPr/>
            </p:nvSpPr>
            <p:spPr>
              <a:xfrm>
                <a:off x="5463054" y="2033782"/>
                <a:ext cx="792581" cy="792581"/>
              </a:xfrm>
              <a:prstGeom prst="ellipse">
                <a:avLst/>
              </a:prstGeom>
              <a:solidFill>
                <a:srgbClr val="FFC000"/>
              </a:soli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rgbClr val="FFFFFF"/>
                    </a:solidFill>
                  </a:rPr>
                  <a:t>02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圆角矩形 36">
                <a:extLst>
                  <a:ext uri="{FF2B5EF4-FFF2-40B4-BE49-F238E27FC236}">
                    <a16:creationId xmlns:a16="http://schemas.microsoft.com/office/drawing/2014/main" id="{1996B997-105F-C594-497F-611BC42DB9A0}"/>
                  </a:ext>
                </a:extLst>
              </p:cNvPr>
              <p:cNvSpPr/>
              <p:nvPr/>
            </p:nvSpPr>
            <p:spPr>
              <a:xfrm>
                <a:off x="3613646" y="2119086"/>
                <a:ext cx="2268000" cy="3600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2">
                        <a:alpha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任意多边形 37">
                <a:extLst>
                  <a:ext uri="{FF2B5EF4-FFF2-40B4-BE49-F238E27FC236}">
                    <a16:creationId xmlns:a16="http://schemas.microsoft.com/office/drawing/2014/main" id="{0ECBAACA-D41E-CDC8-C860-127894DC319F}"/>
                  </a:ext>
                </a:extLst>
              </p:cNvPr>
              <p:cNvSpPr/>
              <p:nvPr/>
            </p:nvSpPr>
            <p:spPr>
              <a:xfrm>
                <a:off x="3487646" y="4699891"/>
                <a:ext cx="2520000" cy="1152000"/>
              </a:xfrm>
              <a:custGeom>
                <a:avLst/>
                <a:gdLst>
                  <a:gd name="connsiteX0" fmla="*/ 0 w 2450267"/>
                  <a:gd name="connsiteY0" fmla="*/ 0 h 1130301"/>
                  <a:gd name="connsiteX1" fmla="*/ 2450267 w 2450267"/>
                  <a:gd name="connsiteY1" fmla="*/ 0 h 1130301"/>
                  <a:gd name="connsiteX2" fmla="*/ 2448959 w 2450267"/>
                  <a:gd name="connsiteY2" fmla="*/ 25903 h 1130301"/>
                  <a:gd name="connsiteX3" fmla="*/ 1225133 w 2450267"/>
                  <a:gd name="connsiteY3" fmla="*/ 1130301 h 1130301"/>
                  <a:gd name="connsiteX4" fmla="*/ 1308 w 2450267"/>
                  <a:gd name="connsiteY4" fmla="*/ 25903 h 1130301"/>
                  <a:gd name="connsiteX0-1" fmla="*/ 2448959 w 2540399"/>
                  <a:gd name="connsiteY0-2" fmla="*/ 25903 h 1130301"/>
                  <a:gd name="connsiteX1-3" fmla="*/ 1225133 w 2540399"/>
                  <a:gd name="connsiteY1-4" fmla="*/ 1130301 h 1130301"/>
                  <a:gd name="connsiteX2-5" fmla="*/ 1308 w 2540399"/>
                  <a:gd name="connsiteY2-6" fmla="*/ 25903 h 1130301"/>
                  <a:gd name="connsiteX3-7" fmla="*/ 0 w 2540399"/>
                  <a:gd name="connsiteY3-8" fmla="*/ 0 h 1130301"/>
                  <a:gd name="connsiteX4-9" fmla="*/ 2450267 w 2540399"/>
                  <a:gd name="connsiteY4-10" fmla="*/ 0 h 1130301"/>
                  <a:gd name="connsiteX5" fmla="*/ 2540399 w 2540399"/>
                  <a:gd name="connsiteY5" fmla="*/ 117343 h 1130301"/>
                  <a:gd name="connsiteX0-11" fmla="*/ 2448959 w 2450267"/>
                  <a:gd name="connsiteY0-12" fmla="*/ 25903 h 1130301"/>
                  <a:gd name="connsiteX1-13" fmla="*/ 1225133 w 2450267"/>
                  <a:gd name="connsiteY1-14" fmla="*/ 1130301 h 1130301"/>
                  <a:gd name="connsiteX2-15" fmla="*/ 1308 w 2450267"/>
                  <a:gd name="connsiteY2-16" fmla="*/ 25903 h 1130301"/>
                  <a:gd name="connsiteX3-17" fmla="*/ 0 w 2450267"/>
                  <a:gd name="connsiteY3-18" fmla="*/ 0 h 1130301"/>
                  <a:gd name="connsiteX4-19" fmla="*/ 2450267 w 2450267"/>
                  <a:gd name="connsiteY4-20" fmla="*/ 0 h 1130301"/>
                  <a:gd name="connsiteX0-21" fmla="*/ 2448959 w 2448959"/>
                  <a:gd name="connsiteY0-22" fmla="*/ 25903 h 1130301"/>
                  <a:gd name="connsiteX1-23" fmla="*/ 1225133 w 2448959"/>
                  <a:gd name="connsiteY1-24" fmla="*/ 1130301 h 1130301"/>
                  <a:gd name="connsiteX2-25" fmla="*/ 1308 w 2448959"/>
                  <a:gd name="connsiteY2-26" fmla="*/ 25903 h 1130301"/>
                  <a:gd name="connsiteX3-27" fmla="*/ 0 w 2448959"/>
                  <a:gd name="connsiteY3-28" fmla="*/ 0 h 11303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448959" h="1130301">
                    <a:moveTo>
                      <a:pt x="2448959" y="25903"/>
                    </a:moveTo>
                    <a:cubicBezTo>
                      <a:pt x="2385962" y="646227"/>
                      <a:pt x="1862078" y="1130301"/>
                      <a:pt x="1225133" y="1130301"/>
                    </a:cubicBezTo>
                    <a:cubicBezTo>
                      <a:pt x="588188" y="1130301"/>
                      <a:pt x="64305" y="646227"/>
                      <a:pt x="1308" y="25903"/>
                    </a:cubicBezTo>
                    <a:lnTo>
                      <a:pt x="0" y="0"/>
                    </a:lnTo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84AF6DE9-0161-C56D-9F26-C3C73FA42C18}"/>
                  </a:ext>
                </a:extLst>
              </p:cNvPr>
              <p:cNvSpPr/>
              <p:nvPr/>
            </p:nvSpPr>
            <p:spPr>
              <a:xfrm>
                <a:off x="3426347" y="4577295"/>
                <a:ext cx="122597" cy="12259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266700" dist="50800" dir="2400000" sx="98000" sy="98000" algn="ctr" rotWithShape="0">
                  <a:schemeClr val="accent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endParaRPr lang="zh-CN" altLang="en-US" sz="2000" b="1" i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TextBox 39">
                <a:extLst>
                  <a:ext uri="{FF2B5EF4-FFF2-40B4-BE49-F238E27FC236}">
                    <a16:creationId xmlns:a16="http://schemas.microsoft.com/office/drawing/2014/main" id="{8B6BFE29-1C36-EE3E-8015-DADE56536BB1}"/>
                  </a:ext>
                </a:extLst>
              </p:cNvPr>
              <p:cNvSpPr txBox="1"/>
              <p:nvPr/>
            </p:nvSpPr>
            <p:spPr>
              <a:xfrm flipH="1">
                <a:off x="3805826" y="3396901"/>
                <a:ext cx="2001513" cy="1620000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提前锁定高成长标的优质项目，降低优质项目的漏判风险。</a:t>
                </a:r>
                <a:endParaRPr lang="zh-CN" altLang="en-US" sz="2000" dirty="0"/>
              </a:p>
            </p:txBody>
          </p:sp>
          <p:sp>
            <p:nvSpPr>
              <p:cNvPr id="32" name="TextBox 40">
                <a:extLst>
                  <a:ext uri="{FF2B5EF4-FFF2-40B4-BE49-F238E27FC236}">
                    <a16:creationId xmlns:a16="http://schemas.microsoft.com/office/drawing/2014/main" id="{AF348D2B-318D-95A4-9D9C-B25193A91500}"/>
                  </a:ext>
                </a:extLst>
              </p:cNvPr>
              <p:cNvSpPr txBox="1"/>
              <p:nvPr/>
            </p:nvSpPr>
            <p:spPr>
              <a:xfrm flipH="1">
                <a:off x="3667645" y="2528319"/>
                <a:ext cx="2160000" cy="87366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</a:rPr>
                  <a:t>早期潜力预测系统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39DB8B6-82F6-B31A-874B-F1EE20BAA978}"/>
                </a:ext>
              </a:extLst>
            </p:cNvPr>
            <p:cNvGrpSpPr/>
            <p:nvPr/>
          </p:nvGrpSpPr>
          <p:grpSpPr>
            <a:xfrm>
              <a:off x="7823722" y="2123481"/>
              <a:ext cx="2829288" cy="3818109"/>
              <a:chOff x="5998097" y="2033782"/>
              <a:chExt cx="2829288" cy="3818109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34EBA24-3A68-5354-4F78-1A477018B46F}"/>
                  </a:ext>
                </a:extLst>
              </p:cNvPr>
              <p:cNvSpPr/>
              <p:nvPr/>
            </p:nvSpPr>
            <p:spPr>
              <a:xfrm>
                <a:off x="8034804" y="2033782"/>
                <a:ext cx="792581" cy="792581"/>
              </a:xfrm>
              <a:prstGeom prst="ellipse">
                <a:avLst/>
              </a:prstGeom>
              <a:gradFill flip="none" rotWithShape="0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  <a:tileRect/>
              </a:gra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rgbClr val="FFFFFF"/>
                    </a:solidFill>
                  </a:rPr>
                  <a:t>03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圆角矩形 30">
                <a:extLst>
                  <a:ext uri="{FF2B5EF4-FFF2-40B4-BE49-F238E27FC236}">
                    <a16:creationId xmlns:a16="http://schemas.microsoft.com/office/drawing/2014/main" id="{296B3277-AFCC-7D2D-E4A4-11E5D1F51647}"/>
                  </a:ext>
                </a:extLst>
              </p:cNvPr>
              <p:cNvSpPr/>
              <p:nvPr/>
            </p:nvSpPr>
            <p:spPr>
              <a:xfrm>
                <a:off x="6185396" y="2119086"/>
                <a:ext cx="2268000" cy="3600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任意多边形 31">
                <a:extLst>
                  <a:ext uri="{FF2B5EF4-FFF2-40B4-BE49-F238E27FC236}">
                    <a16:creationId xmlns:a16="http://schemas.microsoft.com/office/drawing/2014/main" id="{EFBEA0F8-57E8-0D65-8C3A-972443F3C1DB}"/>
                  </a:ext>
                </a:extLst>
              </p:cNvPr>
              <p:cNvSpPr/>
              <p:nvPr/>
            </p:nvSpPr>
            <p:spPr>
              <a:xfrm>
                <a:off x="6059396" y="4699891"/>
                <a:ext cx="2520000" cy="1152000"/>
              </a:xfrm>
              <a:custGeom>
                <a:avLst/>
                <a:gdLst>
                  <a:gd name="connsiteX0" fmla="*/ 0 w 2450267"/>
                  <a:gd name="connsiteY0" fmla="*/ 0 h 1130301"/>
                  <a:gd name="connsiteX1" fmla="*/ 2450267 w 2450267"/>
                  <a:gd name="connsiteY1" fmla="*/ 0 h 1130301"/>
                  <a:gd name="connsiteX2" fmla="*/ 2448959 w 2450267"/>
                  <a:gd name="connsiteY2" fmla="*/ 25903 h 1130301"/>
                  <a:gd name="connsiteX3" fmla="*/ 1225133 w 2450267"/>
                  <a:gd name="connsiteY3" fmla="*/ 1130301 h 1130301"/>
                  <a:gd name="connsiteX4" fmla="*/ 1308 w 2450267"/>
                  <a:gd name="connsiteY4" fmla="*/ 25903 h 1130301"/>
                  <a:gd name="connsiteX0-1" fmla="*/ 2448959 w 2540399"/>
                  <a:gd name="connsiteY0-2" fmla="*/ 25903 h 1130301"/>
                  <a:gd name="connsiteX1-3" fmla="*/ 1225133 w 2540399"/>
                  <a:gd name="connsiteY1-4" fmla="*/ 1130301 h 1130301"/>
                  <a:gd name="connsiteX2-5" fmla="*/ 1308 w 2540399"/>
                  <a:gd name="connsiteY2-6" fmla="*/ 25903 h 1130301"/>
                  <a:gd name="connsiteX3-7" fmla="*/ 0 w 2540399"/>
                  <a:gd name="connsiteY3-8" fmla="*/ 0 h 1130301"/>
                  <a:gd name="connsiteX4-9" fmla="*/ 2450267 w 2540399"/>
                  <a:gd name="connsiteY4-10" fmla="*/ 0 h 1130301"/>
                  <a:gd name="connsiteX5" fmla="*/ 2540399 w 2540399"/>
                  <a:gd name="connsiteY5" fmla="*/ 117343 h 1130301"/>
                  <a:gd name="connsiteX0-11" fmla="*/ 2448959 w 2450267"/>
                  <a:gd name="connsiteY0-12" fmla="*/ 25903 h 1130301"/>
                  <a:gd name="connsiteX1-13" fmla="*/ 1225133 w 2450267"/>
                  <a:gd name="connsiteY1-14" fmla="*/ 1130301 h 1130301"/>
                  <a:gd name="connsiteX2-15" fmla="*/ 1308 w 2450267"/>
                  <a:gd name="connsiteY2-16" fmla="*/ 25903 h 1130301"/>
                  <a:gd name="connsiteX3-17" fmla="*/ 0 w 2450267"/>
                  <a:gd name="connsiteY3-18" fmla="*/ 0 h 1130301"/>
                  <a:gd name="connsiteX4-19" fmla="*/ 2450267 w 2450267"/>
                  <a:gd name="connsiteY4-20" fmla="*/ 0 h 1130301"/>
                  <a:gd name="connsiteX0-21" fmla="*/ 2448959 w 2448959"/>
                  <a:gd name="connsiteY0-22" fmla="*/ 25903 h 1130301"/>
                  <a:gd name="connsiteX1-23" fmla="*/ 1225133 w 2448959"/>
                  <a:gd name="connsiteY1-24" fmla="*/ 1130301 h 1130301"/>
                  <a:gd name="connsiteX2-25" fmla="*/ 1308 w 2448959"/>
                  <a:gd name="connsiteY2-26" fmla="*/ 25903 h 1130301"/>
                  <a:gd name="connsiteX3-27" fmla="*/ 0 w 2448959"/>
                  <a:gd name="connsiteY3-28" fmla="*/ 0 h 11303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448959" h="1130301">
                    <a:moveTo>
                      <a:pt x="2448959" y="25903"/>
                    </a:moveTo>
                    <a:cubicBezTo>
                      <a:pt x="2385962" y="646227"/>
                      <a:pt x="1862078" y="1130301"/>
                      <a:pt x="1225133" y="1130301"/>
                    </a:cubicBezTo>
                    <a:cubicBezTo>
                      <a:pt x="588188" y="1130301"/>
                      <a:pt x="64305" y="646227"/>
                      <a:pt x="1308" y="25903"/>
                    </a:cubicBezTo>
                    <a:lnTo>
                      <a:pt x="0" y="0"/>
                    </a:lnTo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139E79-8125-3EA8-185F-E312D1CB270B}"/>
                  </a:ext>
                </a:extLst>
              </p:cNvPr>
              <p:cNvSpPr/>
              <p:nvPr/>
            </p:nvSpPr>
            <p:spPr>
              <a:xfrm>
                <a:off x="5998097" y="4577295"/>
                <a:ext cx="122597" cy="12259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266700" dist="50800" dir="2400000" sx="98000" sy="98000" algn="ctr" rotWithShape="0">
                  <a:schemeClr val="accent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endParaRPr lang="zh-CN" altLang="en-US" sz="2000" b="1" i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TextBox 33">
                <a:extLst>
                  <a:ext uri="{FF2B5EF4-FFF2-40B4-BE49-F238E27FC236}">
                    <a16:creationId xmlns:a16="http://schemas.microsoft.com/office/drawing/2014/main" id="{528FA029-8E56-5397-9861-DA3FCAF7B902}"/>
                  </a:ext>
                </a:extLst>
              </p:cNvPr>
              <p:cNvSpPr txBox="1"/>
              <p:nvPr/>
            </p:nvSpPr>
            <p:spPr>
              <a:xfrm flipH="1">
                <a:off x="6371100" y="3492734"/>
                <a:ext cx="1896589" cy="1620000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 fontScale="8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dirty="0"/>
                  <a:t>早期优质项目数据大屏展示，大模型生成优势巩固，机会点和风险提示</a:t>
                </a:r>
                <a:endParaRPr lang="en-US" altLang="zh-CN" sz="2000" dirty="0"/>
              </a:p>
            </p:txBody>
          </p:sp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CE3511E9-0979-A82F-0267-0B9E2DF87D97}"/>
                  </a:ext>
                </a:extLst>
              </p:cNvPr>
              <p:cNvSpPr txBox="1"/>
              <p:nvPr/>
            </p:nvSpPr>
            <p:spPr>
              <a:xfrm flipH="1">
                <a:off x="6239395" y="2508624"/>
                <a:ext cx="2160000" cy="87366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</a:rPr>
                  <a:t>早期优质项目可视化展示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04B887F-72D5-092C-6ACB-01A00488FB50}"/>
              </a:ext>
            </a:extLst>
          </p:cNvPr>
          <p:cNvSpPr txBox="1"/>
          <p:nvPr/>
        </p:nvSpPr>
        <p:spPr>
          <a:xfrm>
            <a:off x="2708446" y="2962749"/>
            <a:ext cx="15625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700" dirty="0"/>
              <a:t>构建涵盖社区活力、代码质量、协作效率、主题健康度及成长势头的五维评估模型</a:t>
            </a:r>
          </a:p>
        </p:txBody>
      </p:sp>
    </p:spTree>
    <p:extLst>
      <p:ext uri="{BB962C8B-B14F-4D97-AF65-F5344CB8AC3E}">
        <p14:creationId xmlns:p14="http://schemas.microsoft.com/office/powerpoint/2010/main" val="245316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223770" y="2815181"/>
            <a:ext cx="776986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sym typeface="汉仪旗黑-55简" panose="00020600040101010101" charset="-128"/>
              </a:rPr>
              <a:t>项目成果展示</a:t>
            </a:r>
          </a:p>
        </p:txBody>
      </p: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555615" y="1508760"/>
            <a:ext cx="1080770" cy="108077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55615" y="1684020"/>
            <a:ext cx="10445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9383-20AA-5ECA-6D1A-220BE640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618FB21C-A9E7-E001-891B-AA72F21853B0}"/>
              </a:ext>
            </a:extLst>
          </p:cNvPr>
          <p:cNvSpPr/>
          <p:nvPr/>
        </p:nvSpPr>
        <p:spPr>
          <a:xfrm>
            <a:off x="0" y="0"/>
            <a:ext cx="7315200" cy="1448903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A284FA52-CEE0-DEED-A8B0-98B6FB16F317}"/>
              </a:ext>
            </a:extLst>
          </p:cNvPr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19CDBC-D72D-473E-3D48-6457840EC42F}"/>
              </a:ext>
            </a:extLst>
          </p:cNvPr>
          <p:cNvSpPr txBox="1"/>
          <p:nvPr/>
        </p:nvSpPr>
        <p:spPr>
          <a:xfrm>
            <a:off x="-117010" y="-130492"/>
            <a:ext cx="3784549" cy="101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4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五维度量化评估模型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47A4682-0914-1832-C859-BCB16473A078}"/>
              </a:ext>
            </a:extLst>
          </p:cNvPr>
          <p:cNvSpPr/>
          <p:nvPr/>
        </p:nvSpPr>
        <p:spPr>
          <a:xfrm>
            <a:off x="771234" y="1939000"/>
            <a:ext cx="3323805" cy="1818156"/>
          </a:xfrm>
          <a:prstGeom prst="roundRect">
            <a:avLst>
              <a:gd name="adj" fmla="val 6347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79400" dist="228600" dir="2700000" algn="tl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8086" tIns="430770" rIns="119494" bIns="87733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评估指标</a:t>
            </a:r>
            <a:r>
              <a:rPr lang="zh-CN" altLang="en-US" sz="1400" dirty="0">
                <a:solidFill>
                  <a:schemeClr val="tx1"/>
                </a:solidFill>
              </a:rPr>
              <a:t>：近</a:t>
            </a:r>
            <a:r>
              <a:rPr lang="en-US" altLang="zh-CN" sz="1400" dirty="0">
                <a:solidFill>
                  <a:schemeClr val="tx1"/>
                </a:solidFill>
              </a:rPr>
              <a:t>90</a:t>
            </a:r>
            <a:r>
              <a:rPr lang="zh-CN" altLang="en-US" sz="1400" dirty="0">
                <a:solidFill>
                  <a:schemeClr val="tx1"/>
                </a:solidFill>
              </a:rPr>
              <a:t>天提交频率、活跃贡献者数、</a:t>
            </a:r>
            <a:r>
              <a:rPr lang="en-US" altLang="zh-CN" sz="1400" dirty="0">
                <a:solidFill>
                  <a:schemeClr val="tx1"/>
                </a:solidFill>
              </a:rPr>
              <a:t>Issue/PR</a:t>
            </a:r>
            <a:r>
              <a:rPr lang="zh-CN" altLang="en-US" sz="1400" dirty="0">
                <a:solidFill>
                  <a:schemeClr val="tx1"/>
                </a:solidFill>
              </a:rPr>
              <a:t>响应率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实证结果</a:t>
            </a:r>
            <a:r>
              <a:rPr lang="zh-CN" altLang="en-US" sz="1400" dirty="0">
                <a:solidFill>
                  <a:schemeClr val="tx1"/>
                </a:solidFill>
              </a:rPr>
              <a:t>：</a:t>
            </a:r>
            <a:r>
              <a:rPr lang="en-US" altLang="zh-CN" sz="1400" dirty="0">
                <a:solidFill>
                  <a:schemeClr val="tx1"/>
                </a:solidFill>
              </a:rPr>
              <a:t>702</a:t>
            </a:r>
            <a:r>
              <a:rPr lang="zh-CN" altLang="en-US" sz="1400" dirty="0">
                <a:solidFill>
                  <a:schemeClr val="tx1"/>
                </a:solidFill>
              </a:rPr>
              <a:t>个项目平均分</a:t>
            </a:r>
            <a:r>
              <a:rPr lang="en-US" altLang="zh-CN" sz="1400" b="1" dirty="0">
                <a:solidFill>
                  <a:schemeClr val="tx1"/>
                </a:solidFill>
              </a:rPr>
              <a:t>36.24</a:t>
            </a:r>
            <a:r>
              <a:rPr lang="zh-CN" altLang="en-US" sz="1400" b="1" dirty="0">
                <a:solidFill>
                  <a:schemeClr val="tx1"/>
                </a:solidFill>
              </a:rPr>
              <a:t>分</a:t>
            </a:r>
            <a:endParaRPr lang="zh-CN" altLang="en-US" sz="1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关键发现</a:t>
            </a:r>
            <a:r>
              <a:rPr lang="zh-CN" altLang="en-US" sz="1400" dirty="0">
                <a:solidFill>
                  <a:schemeClr val="tx1"/>
                </a:solidFill>
              </a:rPr>
              <a:t>：项目活跃度呈现两极分化，</a:t>
            </a:r>
            <a:r>
              <a:rPr lang="en-US" altLang="zh-CN" sz="1400" dirty="0">
                <a:solidFill>
                  <a:schemeClr val="tx1"/>
                </a:solidFill>
              </a:rPr>
              <a:t>47.7%</a:t>
            </a:r>
            <a:r>
              <a:rPr lang="zh-CN" altLang="en-US" sz="1400" dirty="0">
                <a:solidFill>
                  <a:schemeClr val="tx1"/>
                </a:solidFill>
              </a:rPr>
              <a:t>的项目保持高频更新（≤</a:t>
            </a:r>
            <a:r>
              <a:rPr lang="en-US" altLang="zh-CN" sz="1400" dirty="0">
                <a:solidFill>
                  <a:schemeClr val="tx1"/>
                </a:solidFill>
              </a:rPr>
              <a:t>7</a:t>
            </a:r>
            <a:r>
              <a:rPr lang="zh-CN" altLang="en-US" sz="1400" dirty="0">
                <a:solidFill>
                  <a:schemeClr val="tx1"/>
                </a:solidFill>
              </a:rPr>
              <a:t>天）</a:t>
            </a:r>
          </a:p>
          <a:p>
            <a:pPr algn="ctr">
              <a:lnSpc>
                <a:spcPct val="150000"/>
              </a:lnSpc>
            </a:pPr>
            <a:endParaRPr lang="zh-CN" altLang="zh-CN" sz="1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71C8A85-6197-FE83-6D9E-75649F72BA6F}"/>
              </a:ext>
            </a:extLst>
          </p:cNvPr>
          <p:cNvSpPr/>
          <p:nvPr/>
        </p:nvSpPr>
        <p:spPr>
          <a:xfrm>
            <a:off x="1171318" y="1821515"/>
            <a:ext cx="2523726" cy="489977"/>
          </a:xfrm>
          <a:custGeom>
            <a:avLst/>
            <a:gdLst>
              <a:gd name="connsiteX0" fmla="*/ 1 w 2523509"/>
              <a:gd name="connsiteY0" fmla="*/ 0 h 489935"/>
              <a:gd name="connsiteX1" fmla="*/ 2523508 w 2523509"/>
              <a:gd name="connsiteY1" fmla="*/ 0 h 489935"/>
              <a:gd name="connsiteX2" fmla="*/ 2523508 w 2523509"/>
              <a:gd name="connsiteY2" fmla="*/ 193313 h 489935"/>
              <a:gd name="connsiteX3" fmla="*/ 2523508 w 2523509"/>
              <a:gd name="connsiteY3" fmla="*/ 240238 h 489935"/>
              <a:gd name="connsiteX4" fmla="*/ 2523509 w 2523509"/>
              <a:gd name="connsiteY4" fmla="*/ 240238 h 489935"/>
              <a:gd name="connsiteX5" fmla="*/ 2523508 w 2523509"/>
              <a:gd name="connsiteY5" fmla="*/ 240243 h 489935"/>
              <a:gd name="connsiteX6" fmla="*/ 2523508 w 2523509"/>
              <a:gd name="connsiteY6" fmla="*/ 249696 h 489935"/>
              <a:gd name="connsiteX7" fmla="*/ 2523508 w 2523509"/>
              <a:gd name="connsiteY7" fmla="*/ 324846 h 489935"/>
              <a:gd name="connsiteX8" fmla="*/ 2358419 w 2523509"/>
              <a:gd name="connsiteY8" fmla="*/ 489935 h 489935"/>
              <a:gd name="connsiteX9" fmla="*/ 2273812 w 2523509"/>
              <a:gd name="connsiteY9" fmla="*/ 489935 h 489935"/>
              <a:gd name="connsiteX10" fmla="*/ 249699 w 2523509"/>
              <a:gd name="connsiteY10" fmla="*/ 489935 h 489935"/>
              <a:gd name="connsiteX11" fmla="*/ 165089 w 2523509"/>
              <a:gd name="connsiteY11" fmla="*/ 489935 h 489935"/>
              <a:gd name="connsiteX12" fmla="*/ 0 w 2523509"/>
              <a:gd name="connsiteY12" fmla="*/ 324846 h 489935"/>
              <a:gd name="connsiteX13" fmla="*/ 0 w 2523509"/>
              <a:gd name="connsiteY13" fmla="*/ 193313 h 489935"/>
              <a:gd name="connsiteX14" fmla="*/ 1 w 2523509"/>
              <a:gd name="connsiteY14" fmla="*/ 193308 h 4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3509" h="489935">
                <a:moveTo>
                  <a:pt x="1" y="0"/>
                </a:moveTo>
                <a:lnTo>
                  <a:pt x="2523508" y="0"/>
                </a:lnTo>
                <a:lnTo>
                  <a:pt x="2523508" y="193313"/>
                </a:lnTo>
                <a:lnTo>
                  <a:pt x="2523508" y="240238"/>
                </a:lnTo>
                <a:lnTo>
                  <a:pt x="2523509" y="240238"/>
                </a:lnTo>
                <a:lnTo>
                  <a:pt x="2523508" y="240243"/>
                </a:lnTo>
                <a:lnTo>
                  <a:pt x="2523508" y="249696"/>
                </a:lnTo>
                <a:lnTo>
                  <a:pt x="2523508" y="324846"/>
                </a:lnTo>
                <a:cubicBezTo>
                  <a:pt x="2523508" y="416022"/>
                  <a:pt x="2449595" y="489935"/>
                  <a:pt x="2358419" y="489935"/>
                </a:cubicBezTo>
                <a:lnTo>
                  <a:pt x="2273812" y="489935"/>
                </a:lnTo>
                <a:lnTo>
                  <a:pt x="249699" y="489935"/>
                </a:lnTo>
                <a:lnTo>
                  <a:pt x="165089" y="489935"/>
                </a:lnTo>
                <a:cubicBezTo>
                  <a:pt x="73913" y="489935"/>
                  <a:pt x="0" y="416022"/>
                  <a:pt x="0" y="324846"/>
                </a:cubicBezTo>
                <a:lnTo>
                  <a:pt x="0" y="193313"/>
                </a:lnTo>
                <a:lnTo>
                  <a:pt x="1" y="19330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6900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/>
              <a:t>社区活力指数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1081CA17-AD8B-61EC-3529-360456BC9EB7}"/>
              </a:ext>
            </a:extLst>
          </p:cNvPr>
          <p:cNvSpPr/>
          <p:nvPr/>
        </p:nvSpPr>
        <p:spPr>
          <a:xfrm>
            <a:off x="1061454" y="1821515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7E07B1E-6AC2-5E6A-E9AE-465F8BD02C81}"/>
              </a:ext>
            </a:extLst>
          </p:cNvPr>
          <p:cNvSpPr/>
          <p:nvPr/>
        </p:nvSpPr>
        <p:spPr>
          <a:xfrm flipH="1">
            <a:off x="3695025" y="1821515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AA864ED-AC3A-F2A3-745E-309BA99712F1}"/>
              </a:ext>
            </a:extLst>
          </p:cNvPr>
          <p:cNvSpPr/>
          <p:nvPr/>
        </p:nvSpPr>
        <p:spPr>
          <a:xfrm>
            <a:off x="4513610" y="2148146"/>
            <a:ext cx="3323805" cy="1609009"/>
          </a:xfrm>
          <a:prstGeom prst="roundRect">
            <a:avLst>
              <a:gd name="adj" fmla="val 6347"/>
            </a:avLst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279400" dist="228600" dir="2700000" algn="tl" rotWithShape="0">
              <a:schemeClr val="accent4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8086" tIns="430770" rIns="119494" bIns="87733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子维度</a:t>
            </a:r>
            <a:r>
              <a:rPr lang="zh-CN" altLang="en-US" sz="1400" dirty="0">
                <a:solidFill>
                  <a:schemeClr val="tx1"/>
                </a:solidFill>
              </a:rPr>
              <a:t>：代码结构质量</a:t>
            </a:r>
            <a:r>
              <a:rPr lang="en-US" altLang="zh-CN" sz="1400" dirty="0">
                <a:solidFill>
                  <a:schemeClr val="tx1"/>
                </a:solidFill>
              </a:rPr>
              <a:t>(42.50</a:t>
            </a:r>
            <a:r>
              <a:rPr lang="zh-CN" altLang="en-US" sz="1400" dirty="0">
                <a:solidFill>
                  <a:schemeClr val="tx1"/>
                </a:solidFill>
              </a:rPr>
              <a:t>分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、工程实践成熟度</a:t>
            </a:r>
            <a:r>
              <a:rPr lang="en-US" altLang="zh-CN" sz="1400" dirty="0">
                <a:solidFill>
                  <a:schemeClr val="tx1"/>
                </a:solidFill>
              </a:rPr>
              <a:t>(36.07</a:t>
            </a:r>
            <a:r>
              <a:rPr lang="zh-CN" altLang="en-US" sz="1400" dirty="0">
                <a:solidFill>
                  <a:schemeClr val="tx1"/>
                </a:solidFill>
              </a:rPr>
              <a:t>分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、文档完整性</a:t>
            </a:r>
            <a:r>
              <a:rPr lang="en-US" altLang="zh-CN" sz="1400" dirty="0">
                <a:solidFill>
                  <a:schemeClr val="tx1"/>
                </a:solidFill>
              </a:rPr>
              <a:t>(25.86</a:t>
            </a:r>
            <a:r>
              <a:rPr lang="zh-CN" altLang="en-US" sz="1400" dirty="0">
                <a:solidFill>
                  <a:schemeClr val="tx1"/>
                </a:solidFill>
              </a:rPr>
              <a:t>分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创新点</a:t>
            </a:r>
            <a:r>
              <a:rPr lang="zh-CN" altLang="en-US" sz="1400" dirty="0">
                <a:solidFill>
                  <a:schemeClr val="tx1"/>
                </a:solidFill>
              </a:rPr>
              <a:t>：首次将“文档完整性”纳入代码健康评估，揭示了开源项目的普遍短板</a:t>
            </a:r>
          </a:p>
          <a:p>
            <a:pPr algn="ctr">
              <a:lnSpc>
                <a:spcPct val="150000"/>
              </a:lnSpc>
            </a:pPr>
            <a:endParaRPr lang="zh-CN" altLang="zh-CN" sz="1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E27D7A5-B82D-51AB-E309-7019E7EF0DFD}"/>
              </a:ext>
            </a:extLst>
          </p:cNvPr>
          <p:cNvSpPr/>
          <p:nvPr/>
        </p:nvSpPr>
        <p:spPr>
          <a:xfrm>
            <a:off x="4913695" y="1821515"/>
            <a:ext cx="2481018" cy="489978"/>
          </a:xfrm>
          <a:custGeom>
            <a:avLst/>
            <a:gdLst>
              <a:gd name="connsiteX0" fmla="*/ 1 w 2523509"/>
              <a:gd name="connsiteY0" fmla="*/ 0 h 489935"/>
              <a:gd name="connsiteX1" fmla="*/ 2523508 w 2523509"/>
              <a:gd name="connsiteY1" fmla="*/ 0 h 489935"/>
              <a:gd name="connsiteX2" fmla="*/ 2523508 w 2523509"/>
              <a:gd name="connsiteY2" fmla="*/ 193313 h 489935"/>
              <a:gd name="connsiteX3" fmla="*/ 2523508 w 2523509"/>
              <a:gd name="connsiteY3" fmla="*/ 240238 h 489935"/>
              <a:gd name="connsiteX4" fmla="*/ 2523509 w 2523509"/>
              <a:gd name="connsiteY4" fmla="*/ 240238 h 489935"/>
              <a:gd name="connsiteX5" fmla="*/ 2523508 w 2523509"/>
              <a:gd name="connsiteY5" fmla="*/ 240243 h 489935"/>
              <a:gd name="connsiteX6" fmla="*/ 2523508 w 2523509"/>
              <a:gd name="connsiteY6" fmla="*/ 249696 h 489935"/>
              <a:gd name="connsiteX7" fmla="*/ 2523508 w 2523509"/>
              <a:gd name="connsiteY7" fmla="*/ 324846 h 489935"/>
              <a:gd name="connsiteX8" fmla="*/ 2358419 w 2523509"/>
              <a:gd name="connsiteY8" fmla="*/ 489935 h 489935"/>
              <a:gd name="connsiteX9" fmla="*/ 2273812 w 2523509"/>
              <a:gd name="connsiteY9" fmla="*/ 489935 h 489935"/>
              <a:gd name="connsiteX10" fmla="*/ 249699 w 2523509"/>
              <a:gd name="connsiteY10" fmla="*/ 489935 h 489935"/>
              <a:gd name="connsiteX11" fmla="*/ 165089 w 2523509"/>
              <a:gd name="connsiteY11" fmla="*/ 489935 h 489935"/>
              <a:gd name="connsiteX12" fmla="*/ 0 w 2523509"/>
              <a:gd name="connsiteY12" fmla="*/ 324846 h 489935"/>
              <a:gd name="connsiteX13" fmla="*/ 0 w 2523509"/>
              <a:gd name="connsiteY13" fmla="*/ 193313 h 489935"/>
              <a:gd name="connsiteX14" fmla="*/ 1 w 2523509"/>
              <a:gd name="connsiteY14" fmla="*/ 193308 h 4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3509" h="489935">
                <a:moveTo>
                  <a:pt x="1" y="0"/>
                </a:moveTo>
                <a:lnTo>
                  <a:pt x="2523508" y="0"/>
                </a:lnTo>
                <a:lnTo>
                  <a:pt x="2523508" y="193313"/>
                </a:lnTo>
                <a:lnTo>
                  <a:pt x="2523508" y="240238"/>
                </a:lnTo>
                <a:lnTo>
                  <a:pt x="2523509" y="240238"/>
                </a:lnTo>
                <a:lnTo>
                  <a:pt x="2523508" y="240243"/>
                </a:lnTo>
                <a:lnTo>
                  <a:pt x="2523508" y="249696"/>
                </a:lnTo>
                <a:lnTo>
                  <a:pt x="2523508" y="324846"/>
                </a:lnTo>
                <a:cubicBezTo>
                  <a:pt x="2523508" y="416022"/>
                  <a:pt x="2449595" y="489935"/>
                  <a:pt x="2358419" y="489935"/>
                </a:cubicBezTo>
                <a:lnTo>
                  <a:pt x="2273812" y="489935"/>
                </a:lnTo>
                <a:lnTo>
                  <a:pt x="249699" y="489935"/>
                </a:lnTo>
                <a:lnTo>
                  <a:pt x="165089" y="489935"/>
                </a:lnTo>
                <a:cubicBezTo>
                  <a:pt x="73913" y="489935"/>
                  <a:pt x="0" y="416022"/>
                  <a:pt x="0" y="324846"/>
                </a:cubicBezTo>
                <a:lnTo>
                  <a:pt x="0" y="193313"/>
                </a:lnTo>
                <a:lnTo>
                  <a:pt x="1" y="193308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66450">
                <a:schemeClr val="accent4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dir="2700000" algn="tl" rotWithShape="0">
              <a:schemeClr val="accent4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/>
              <a:t>代码与工程健康度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EA48E912-C241-95CC-A927-6F89FE735ACE}"/>
              </a:ext>
            </a:extLst>
          </p:cNvPr>
          <p:cNvSpPr/>
          <p:nvPr/>
        </p:nvSpPr>
        <p:spPr>
          <a:xfrm>
            <a:off x="4803195" y="1821515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2BA81FC5-A579-8937-C0E4-3EF11D201ADF}"/>
              </a:ext>
            </a:extLst>
          </p:cNvPr>
          <p:cNvSpPr/>
          <p:nvPr/>
        </p:nvSpPr>
        <p:spPr>
          <a:xfrm flipH="1">
            <a:off x="7437401" y="1821515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0BF5432-F031-1020-C74F-ED8749382DAC}"/>
              </a:ext>
            </a:extLst>
          </p:cNvPr>
          <p:cNvSpPr/>
          <p:nvPr/>
        </p:nvSpPr>
        <p:spPr>
          <a:xfrm>
            <a:off x="8255987" y="2028706"/>
            <a:ext cx="3323805" cy="1818156"/>
          </a:xfrm>
          <a:prstGeom prst="roundRect">
            <a:avLst>
              <a:gd name="adj" fmla="val 6347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79400" dist="228600" dir="2700000" algn="tl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8086" tIns="430770" rIns="119494" bIns="87733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亮点指标</a:t>
            </a:r>
            <a:r>
              <a:rPr lang="zh-CN" altLang="en-US" sz="1400" dirty="0">
                <a:solidFill>
                  <a:schemeClr val="tx1"/>
                </a:solidFill>
              </a:rPr>
              <a:t>：问题解决效率高达</a:t>
            </a:r>
            <a:r>
              <a:rPr lang="en-US" altLang="zh-CN" sz="1400" b="1" dirty="0">
                <a:solidFill>
                  <a:schemeClr val="tx1"/>
                </a:solidFill>
              </a:rPr>
              <a:t>92.68</a:t>
            </a:r>
            <a:r>
              <a:rPr lang="zh-CN" altLang="en-US" sz="1400" b="1" dirty="0">
                <a:solidFill>
                  <a:schemeClr val="tx1"/>
                </a:solidFill>
              </a:rPr>
              <a:t>分</a:t>
            </a:r>
            <a:r>
              <a:rPr lang="zh-CN" altLang="en-US" sz="1400" dirty="0">
                <a:solidFill>
                  <a:schemeClr val="tx1"/>
                </a:solidFill>
              </a:rPr>
              <a:t>，显示新生代项目社区响应积极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行业对比</a:t>
            </a:r>
            <a:r>
              <a:rPr lang="zh-CN" altLang="en-US" sz="1400" dirty="0">
                <a:solidFill>
                  <a:schemeClr val="tx1"/>
                </a:solidFill>
              </a:rPr>
              <a:t>：代码审查质量</a:t>
            </a:r>
            <a:r>
              <a:rPr lang="en-US" altLang="zh-CN" sz="1400" dirty="0">
                <a:solidFill>
                  <a:schemeClr val="tx1"/>
                </a:solidFill>
              </a:rPr>
              <a:t>(45.73</a:t>
            </a:r>
            <a:r>
              <a:rPr lang="zh-CN" altLang="en-US" sz="1400" dirty="0">
                <a:solidFill>
                  <a:schemeClr val="tx1"/>
                </a:solidFill>
              </a:rPr>
              <a:t>分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显著低于成熟项目，指出了明确的优化方向</a:t>
            </a:r>
          </a:p>
          <a:p>
            <a:pPr algn="ctr">
              <a:lnSpc>
                <a:spcPct val="150000"/>
              </a:lnSpc>
            </a:pPr>
            <a:endParaRPr lang="zh-CN" altLang="zh-CN" sz="1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B48A287-BC14-2CAE-96E1-1EFF90D87935}"/>
              </a:ext>
            </a:extLst>
          </p:cNvPr>
          <p:cNvSpPr/>
          <p:nvPr/>
        </p:nvSpPr>
        <p:spPr>
          <a:xfrm>
            <a:off x="8656071" y="1821515"/>
            <a:ext cx="2523726" cy="489977"/>
          </a:xfrm>
          <a:custGeom>
            <a:avLst/>
            <a:gdLst>
              <a:gd name="connsiteX0" fmla="*/ 1 w 2523509"/>
              <a:gd name="connsiteY0" fmla="*/ 0 h 489935"/>
              <a:gd name="connsiteX1" fmla="*/ 2523508 w 2523509"/>
              <a:gd name="connsiteY1" fmla="*/ 0 h 489935"/>
              <a:gd name="connsiteX2" fmla="*/ 2523508 w 2523509"/>
              <a:gd name="connsiteY2" fmla="*/ 193313 h 489935"/>
              <a:gd name="connsiteX3" fmla="*/ 2523508 w 2523509"/>
              <a:gd name="connsiteY3" fmla="*/ 240238 h 489935"/>
              <a:gd name="connsiteX4" fmla="*/ 2523509 w 2523509"/>
              <a:gd name="connsiteY4" fmla="*/ 240238 h 489935"/>
              <a:gd name="connsiteX5" fmla="*/ 2523508 w 2523509"/>
              <a:gd name="connsiteY5" fmla="*/ 240243 h 489935"/>
              <a:gd name="connsiteX6" fmla="*/ 2523508 w 2523509"/>
              <a:gd name="connsiteY6" fmla="*/ 249696 h 489935"/>
              <a:gd name="connsiteX7" fmla="*/ 2523508 w 2523509"/>
              <a:gd name="connsiteY7" fmla="*/ 324846 h 489935"/>
              <a:gd name="connsiteX8" fmla="*/ 2358419 w 2523509"/>
              <a:gd name="connsiteY8" fmla="*/ 489935 h 489935"/>
              <a:gd name="connsiteX9" fmla="*/ 2273812 w 2523509"/>
              <a:gd name="connsiteY9" fmla="*/ 489935 h 489935"/>
              <a:gd name="connsiteX10" fmla="*/ 249699 w 2523509"/>
              <a:gd name="connsiteY10" fmla="*/ 489935 h 489935"/>
              <a:gd name="connsiteX11" fmla="*/ 165089 w 2523509"/>
              <a:gd name="connsiteY11" fmla="*/ 489935 h 489935"/>
              <a:gd name="connsiteX12" fmla="*/ 0 w 2523509"/>
              <a:gd name="connsiteY12" fmla="*/ 324846 h 489935"/>
              <a:gd name="connsiteX13" fmla="*/ 0 w 2523509"/>
              <a:gd name="connsiteY13" fmla="*/ 193313 h 489935"/>
              <a:gd name="connsiteX14" fmla="*/ 1 w 2523509"/>
              <a:gd name="connsiteY14" fmla="*/ 193308 h 4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3509" h="489935">
                <a:moveTo>
                  <a:pt x="1" y="0"/>
                </a:moveTo>
                <a:lnTo>
                  <a:pt x="2523508" y="0"/>
                </a:lnTo>
                <a:lnTo>
                  <a:pt x="2523508" y="193313"/>
                </a:lnTo>
                <a:lnTo>
                  <a:pt x="2523508" y="240238"/>
                </a:lnTo>
                <a:lnTo>
                  <a:pt x="2523509" y="240238"/>
                </a:lnTo>
                <a:lnTo>
                  <a:pt x="2523508" y="240243"/>
                </a:lnTo>
                <a:lnTo>
                  <a:pt x="2523508" y="249696"/>
                </a:lnTo>
                <a:lnTo>
                  <a:pt x="2523508" y="324846"/>
                </a:lnTo>
                <a:cubicBezTo>
                  <a:pt x="2523508" y="416022"/>
                  <a:pt x="2449595" y="489935"/>
                  <a:pt x="2358419" y="489935"/>
                </a:cubicBezTo>
                <a:lnTo>
                  <a:pt x="2273812" y="489935"/>
                </a:lnTo>
                <a:lnTo>
                  <a:pt x="249699" y="489935"/>
                </a:lnTo>
                <a:lnTo>
                  <a:pt x="165089" y="489935"/>
                </a:lnTo>
                <a:cubicBezTo>
                  <a:pt x="73913" y="489935"/>
                  <a:pt x="0" y="416022"/>
                  <a:pt x="0" y="324846"/>
                </a:cubicBezTo>
                <a:lnTo>
                  <a:pt x="0" y="193313"/>
                </a:lnTo>
                <a:lnTo>
                  <a:pt x="1" y="19330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6900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/>
              <a:t>维护效率与协作质量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8299E79B-83A2-DF64-5D48-9413A82A4CE6}"/>
              </a:ext>
            </a:extLst>
          </p:cNvPr>
          <p:cNvSpPr/>
          <p:nvPr/>
        </p:nvSpPr>
        <p:spPr>
          <a:xfrm>
            <a:off x="8545571" y="1821515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16E27BB-6B49-9258-09C6-97C49486765E}"/>
              </a:ext>
            </a:extLst>
          </p:cNvPr>
          <p:cNvSpPr/>
          <p:nvPr/>
        </p:nvSpPr>
        <p:spPr>
          <a:xfrm flipH="1">
            <a:off x="11179778" y="1821515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32CFE18-8FF4-0498-29C7-B152FEB0E57E}"/>
              </a:ext>
            </a:extLst>
          </p:cNvPr>
          <p:cNvSpPr/>
          <p:nvPr/>
        </p:nvSpPr>
        <p:spPr>
          <a:xfrm>
            <a:off x="6374542" y="4046357"/>
            <a:ext cx="3323805" cy="2237604"/>
          </a:xfrm>
          <a:prstGeom prst="roundRect">
            <a:avLst>
              <a:gd name="adj" fmla="val 6347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79400" dist="228600" dir="2700000" algn="tl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8086" tIns="428230" rIns="119494" bIns="90273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评估框架</a:t>
            </a:r>
            <a:r>
              <a:rPr lang="zh-CN" altLang="en-US" sz="1400" dirty="0">
                <a:solidFill>
                  <a:schemeClr val="tx1"/>
                </a:solidFill>
              </a:rPr>
              <a:t>：增长势头、社区可见性、网络效应三位一体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实证价值</a:t>
            </a:r>
            <a:r>
              <a:rPr lang="zh-CN" altLang="en-US" sz="1400" dirty="0">
                <a:solidFill>
                  <a:schemeClr val="tx1"/>
                </a:solidFill>
              </a:rPr>
              <a:t>：识别了影响项目早期曝光的关键因素</a:t>
            </a:r>
          </a:p>
          <a:p>
            <a:pPr algn="ctr">
              <a:lnSpc>
                <a:spcPct val="150000"/>
              </a:lnSpc>
            </a:pPr>
            <a:endParaRPr lang="zh-CN" altLang="zh-CN" sz="1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F5D4DB80-73DD-3D74-37C4-08A987084553}"/>
              </a:ext>
            </a:extLst>
          </p:cNvPr>
          <p:cNvSpPr/>
          <p:nvPr/>
        </p:nvSpPr>
        <p:spPr>
          <a:xfrm>
            <a:off x="6774626" y="3928872"/>
            <a:ext cx="2523726" cy="489977"/>
          </a:xfrm>
          <a:custGeom>
            <a:avLst/>
            <a:gdLst>
              <a:gd name="connsiteX0" fmla="*/ 1 w 2523509"/>
              <a:gd name="connsiteY0" fmla="*/ 0 h 489935"/>
              <a:gd name="connsiteX1" fmla="*/ 2523508 w 2523509"/>
              <a:gd name="connsiteY1" fmla="*/ 0 h 489935"/>
              <a:gd name="connsiteX2" fmla="*/ 2523508 w 2523509"/>
              <a:gd name="connsiteY2" fmla="*/ 193313 h 489935"/>
              <a:gd name="connsiteX3" fmla="*/ 2523508 w 2523509"/>
              <a:gd name="connsiteY3" fmla="*/ 240238 h 489935"/>
              <a:gd name="connsiteX4" fmla="*/ 2523509 w 2523509"/>
              <a:gd name="connsiteY4" fmla="*/ 240238 h 489935"/>
              <a:gd name="connsiteX5" fmla="*/ 2523508 w 2523509"/>
              <a:gd name="connsiteY5" fmla="*/ 240243 h 489935"/>
              <a:gd name="connsiteX6" fmla="*/ 2523508 w 2523509"/>
              <a:gd name="connsiteY6" fmla="*/ 249696 h 489935"/>
              <a:gd name="connsiteX7" fmla="*/ 2523508 w 2523509"/>
              <a:gd name="connsiteY7" fmla="*/ 324846 h 489935"/>
              <a:gd name="connsiteX8" fmla="*/ 2358419 w 2523509"/>
              <a:gd name="connsiteY8" fmla="*/ 489935 h 489935"/>
              <a:gd name="connsiteX9" fmla="*/ 2273812 w 2523509"/>
              <a:gd name="connsiteY9" fmla="*/ 489935 h 489935"/>
              <a:gd name="connsiteX10" fmla="*/ 249699 w 2523509"/>
              <a:gd name="connsiteY10" fmla="*/ 489935 h 489935"/>
              <a:gd name="connsiteX11" fmla="*/ 165089 w 2523509"/>
              <a:gd name="connsiteY11" fmla="*/ 489935 h 489935"/>
              <a:gd name="connsiteX12" fmla="*/ 0 w 2523509"/>
              <a:gd name="connsiteY12" fmla="*/ 324846 h 489935"/>
              <a:gd name="connsiteX13" fmla="*/ 0 w 2523509"/>
              <a:gd name="connsiteY13" fmla="*/ 193313 h 489935"/>
              <a:gd name="connsiteX14" fmla="*/ 1 w 2523509"/>
              <a:gd name="connsiteY14" fmla="*/ 193308 h 4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3509" h="489935">
                <a:moveTo>
                  <a:pt x="1" y="0"/>
                </a:moveTo>
                <a:lnTo>
                  <a:pt x="2523508" y="0"/>
                </a:lnTo>
                <a:lnTo>
                  <a:pt x="2523508" y="193313"/>
                </a:lnTo>
                <a:lnTo>
                  <a:pt x="2523508" y="240238"/>
                </a:lnTo>
                <a:lnTo>
                  <a:pt x="2523509" y="240238"/>
                </a:lnTo>
                <a:lnTo>
                  <a:pt x="2523508" y="240243"/>
                </a:lnTo>
                <a:lnTo>
                  <a:pt x="2523508" y="249696"/>
                </a:lnTo>
                <a:lnTo>
                  <a:pt x="2523508" y="324846"/>
                </a:lnTo>
                <a:cubicBezTo>
                  <a:pt x="2523508" y="416022"/>
                  <a:pt x="2449595" y="489935"/>
                  <a:pt x="2358419" y="489935"/>
                </a:cubicBezTo>
                <a:lnTo>
                  <a:pt x="2273812" y="489935"/>
                </a:lnTo>
                <a:lnTo>
                  <a:pt x="249699" y="489935"/>
                </a:lnTo>
                <a:lnTo>
                  <a:pt x="165089" y="489935"/>
                </a:lnTo>
                <a:cubicBezTo>
                  <a:pt x="73913" y="489935"/>
                  <a:pt x="0" y="416022"/>
                  <a:pt x="0" y="324846"/>
                </a:cubicBezTo>
                <a:lnTo>
                  <a:pt x="0" y="193313"/>
                </a:lnTo>
                <a:lnTo>
                  <a:pt x="1" y="19330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6900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外部吸引力</a:t>
            </a: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42C119E-8628-1164-409D-DF97379F1FAE}"/>
              </a:ext>
            </a:extLst>
          </p:cNvPr>
          <p:cNvSpPr/>
          <p:nvPr/>
        </p:nvSpPr>
        <p:spPr>
          <a:xfrm>
            <a:off x="6664127" y="3928872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DF706896-8824-DEEA-2FD6-4D1D609F3E1F}"/>
              </a:ext>
            </a:extLst>
          </p:cNvPr>
          <p:cNvSpPr/>
          <p:nvPr/>
        </p:nvSpPr>
        <p:spPr>
          <a:xfrm flipH="1">
            <a:off x="9298333" y="3928872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F8FB253-0FD8-19BF-9A5E-82C7BE616F60}"/>
              </a:ext>
            </a:extLst>
          </p:cNvPr>
          <p:cNvSpPr/>
          <p:nvPr/>
        </p:nvSpPr>
        <p:spPr>
          <a:xfrm>
            <a:off x="2632801" y="4083683"/>
            <a:ext cx="3323805" cy="2237604"/>
          </a:xfrm>
          <a:prstGeom prst="roundRect">
            <a:avLst>
              <a:gd name="adj" fmla="val 6347"/>
            </a:avLst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279400" dist="228600" dir="2700000" algn="tl" rotWithShape="0">
              <a:schemeClr val="accent4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6816" tIns="428230" rIns="120764" bIns="90273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技术实现</a:t>
            </a:r>
            <a:r>
              <a:rPr lang="zh-CN" altLang="en-US" sz="1400" dirty="0">
                <a:solidFill>
                  <a:schemeClr val="tx1"/>
                </a:solidFill>
              </a:rPr>
              <a:t>：</a:t>
            </a:r>
            <a:r>
              <a:rPr lang="en-US" altLang="zh-CN" sz="1400" dirty="0" err="1">
                <a:solidFill>
                  <a:schemeClr val="tx1"/>
                </a:solidFill>
              </a:rPr>
              <a:t>BERTopic</a:t>
            </a:r>
            <a:r>
              <a:rPr lang="zh-CN" altLang="en-US" sz="1400" dirty="0">
                <a:solidFill>
                  <a:schemeClr val="tx1"/>
                </a:solidFill>
              </a:rPr>
              <a:t>主题模型</a:t>
            </a:r>
            <a:r>
              <a:rPr lang="en-US" altLang="zh-CN" sz="1400" dirty="0">
                <a:solidFill>
                  <a:schemeClr val="tx1"/>
                </a:solidFill>
              </a:rPr>
              <a:t>+</a:t>
            </a:r>
            <a:r>
              <a:rPr lang="zh-CN" altLang="en-US" sz="1400" dirty="0">
                <a:solidFill>
                  <a:schemeClr val="tx1"/>
                </a:solidFill>
              </a:rPr>
              <a:t>信息熵量化分析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核心发现</a:t>
            </a:r>
            <a:r>
              <a:rPr lang="zh-CN" altLang="en-US" sz="1400" dirty="0">
                <a:solidFill>
                  <a:schemeClr val="tx1"/>
                </a:solidFill>
              </a:rPr>
              <a:t>：平均主题集中度</a:t>
            </a:r>
            <a:r>
              <a:rPr lang="en-US" altLang="zh-CN" sz="1400" b="1" dirty="0">
                <a:solidFill>
                  <a:schemeClr val="tx1"/>
                </a:solidFill>
              </a:rPr>
              <a:t>72.2</a:t>
            </a:r>
            <a:r>
              <a:rPr lang="zh-CN" altLang="en-US" sz="1400" b="1" dirty="0">
                <a:solidFill>
                  <a:schemeClr val="tx1"/>
                </a:solidFill>
              </a:rPr>
              <a:t>分</a:t>
            </a:r>
            <a:r>
              <a:rPr lang="zh-CN" altLang="en-US" sz="1400" dirty="0">
                <a:solidFill>
                  <a:schemeClr val="tx1"/>
                </a:solidFill>
              </a:rPr>
              <a:t>，新生代项目技术方向普遍专注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数据洞察</a:t>
            </a:r>
            <a:r>
              <a:rPr lang="zh-CN" altLang="en-US" sz="1400" dirty="0">
                <a:solidFill>
                  <a:schemeClr val="tx1"/>
                </a:solidFill>
              </a:rPr>
              <a:t>：技术创新性</a:t>
            </a:r>
            <a:r>
              <a:rPr lang="en-US" altLang="zh-CN" sz="1400" dirty="0">
                <a:solidFill>
                  <a:schemeClr val="tx1"/>
                </a:solidFill>
              </a:rPr>
              <a:t>(0.464</a:t>
            </a:r>
            <a:r>
              <a:rPr lang="zh-CN" altLang="en-US" sz="1400" dirty="0">
                <a:solidFill>
                  <a:schemeClr val="tx1"/>
                </a:solidFill>
              </a:rPr>
              <a:t>分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与市场需求契合度</a:t>
            </a:r>
            <a:r>
              <a:rPr lang="en-US" altLang="zh-CN" sz="1400" dirty="0">
                <a:solidFill>
                  <a:schemeClr val="tx1"/>
                </a:solidFill>
              </a:rPr>
              <a:t>(0.529</a:t>
            </a:r>
            <a:r>
              <a:rPr lang="zh-CN" altLang="en-US" sz="1400" dirty="0">
                <a:solidFill>
                  <a:schemeClr val="tx1"/>
                </a:solidFill>
              </a:rPr>
              <a:t>分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揭示创新落地挑战</a:t>
            </a:r>
          </a:p>
          <a:p>
            <a:pPr algn="ctr">
              <a:lnSpc>
                <a:spcPct val="150000"/>
              </a:lnSpc>
            </a:pPr>
            <a:endParaRPr lang="zh-CN" altLang="zh-CN" sz="1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CED4063-7A11-1273-B7C1-681D8284695F}"/>
              </a:ext>
            </a:extLst>
          </p:cNvPr>
          <p:cNvSpPr/>
          <p:nvPr/>
        </p:nvSpPr>
        <p:spPr>
          <a:xfrm>
            <a:off x="3032885" y="3928872"/>
            <a:ext cx="2523726" cy="489977"/>
          </a:xfrm>
          <a:custGeom>
            <a:avLst/>
            <a:gdLst>
              <a:gd name="connsiteX0" fmla="*/ 1 w 2523509"/>
              <a:gd name="connsiteY0" fmla="*/ 0 h 489935"/>
              <a:gd name="connsiteX1" fmla="*/ 2523508 w 2523509"/>
              <a:gd name="connsiteY1" fmla="*/ 0 h 489935"/>
              <a:gd name="connsiteX2" fmla="*/ 2523508 w 2523509"/>
              <a:gd name="connsiteY2" fmla="*/ 193313 h 489935"/>
              <a:gd name="connsiteX3" fmla="*/ 2523508 w 2523509"/>
              <a:gd name="connsiteY3" fmla="*/ 240238 h 489935"/>
              <a:gd name="connsiteX4" fmla="*/ 2523509 w 2523509"/>
              <a:gd name="connsiteY4" fmla="*/ 240238 h 489935"/>
              <a:gd name="connsiteX5" fmla="*/ 2523508 w 2523509"/>
              <a:gd name="connsiteY5" fmla="*/ 240243 h 489935"/>
              <a:gd name="connsiteX6" fmla="*/ 2523508 w 2523509"/>
              <a:gd name="connsiteY6" fmla="*/ 249696 h 489935"/>
              <a:gd name="connsiteX7" fmla="*/ 2523508 w 2523509"/>
              <a:gd name="connsiteY7" fmla="*/ 324846 h 489935"/>
              <a:gd name="connsiteX8" fmla="*/ 2358419 w 2523509"/>
              <a:gd name="connsiteY8" fmla="*/ 489935 h 489935"/>
              <a:gd name="connsiteX9" fmla="*/ 2273812 w 2523509"/>
              <a:gd name="connsiteY9" fmla="*/ 489935 h 489935"/>
              <a:gd name="connsiteX10" fmla="*/ 249699 w 2523509"/>
              <a:gd name="connsiteY10" fmla="*/ 489935 h 489935"/>
              <a:gd name="connsiteX11" fmla="*/ 165089 w 2523509"/>
              <a:gd name="connsiteY11" fmla="*/ 489935 h 489935"/>
              <a:gd name="connsiteX12" fmla="*/ 0 w 2523509"/>
              <a:gd name="connsiteY12" fmla="*/ 324846 h 489935"/>
              <a:gd name="connsiteX13" fmla="*/ 0 w 2523509"/>
              <a:gd name="connsiteY13" fmla="*/ 193313 h 489935"/>
              <a:gd name="connsiteX14" fmla="*/ 1 w 2523509"/>
              <a:gd name="connsiteY14" fmla="*/ 193308 h 4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3509" h="489935">
                <a:moveTo>
                  <a:pt x="1" y="0"/>
                </a:moveTo>
                <a:lnTo>
                  <a:pt x="2523508" y="0"/>
                </a:lnTo>
                <a:lnTo>
                  <a:pt x="2523508" y="193313"/>
                </a:lnTo>
                <a:lnTo>
                  <a:pt x="2523508" y="240238"/>
                </a:lnTo>
                <a:lnTo>
                  <a:pt x="2523509" y="240238"/>
                </a:lnTo>
                <a:lnTo>
                  <a:pt x="2523508" y="240243"/>
                </a:lnTo>
                <a:lnTo>
                  <a:pt x="2523508" y="249696"/>
                </a:lnTo>
                <a:lnTo>
                  <a:pt x="2523508" y="324846"/>
                </a:lnTo>
                <a:cubicBezTo>
                  <a:pt x="2523508" y="416022"/>
                  <a:pt x="2449595" y="489935"/>
                  <a:pt x="2358419" y="489935"/>
                </a:cubicBezTo>
                <a:lnTo>
                  <a:pt x="2273812" y="489935"/>
                </a:lnTo>
                <a:lnTo>
                  <a:pt x="249699" y="489935"/>
                </a:lnTo>
                <a:lnTo>
                  <a:pt x="165089" y="489935"/>
                </a:lnTo>
                <a:cubicBezTo>
                  <a:pt x="73913" y="489935"/>
                  <a:pt x="0" y="416022"/>
                  <a:pt x="0" y="324846"/>
                </a:cubicBezTo>
                <a:lnTo>
                  <a:pt x="0" y="193313"/>
                </a:lnTo>
                <a:lnTo>
                  <a:pt x="1" y="193308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66450">
                <a:schemeClr val="accent4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dir="2700000" algn="tl" rotWithShape="0">
              <a:schemeClr val="accent4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/>
              <a:t>主题创新度</a:t>
            </a: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90CCED5-40E7-131E-DAC2-6BF8647A8ACF}"/>
              </a:ext>
            </a:extLst>
          </p:cNvPr>
          <p:cNvSpPr/>
          <p:nvPr/>
        </p:nvSpPr>
        <p:spPr>
          <a:xfrm>
            <a:off x="2922386" y="3928872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46890B8-2C29-ADCD-C132-91DA0A99FAA8}"/>
              </a:ext>
            </a:extLst>
          </p:cNvPr>
          <p:cNvSpPr/>
          <p:nvPr/>
        </p:nvSpPr>
        <p:spPr>
          <a:xfrm flipH="1">
            <a:off x="5556592" y="3928872"/>
            <a:ext cx="110368" cy="120129"/>
          </a:xfrm>
          <a:prstGeom prst="triangle">
            <a:avLst>
              <a:gd name="adj" fmla="val 10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94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EB8A-6A18-84F1-FBB3-E4EE6C8A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B651F14A-7EE7-B605-4370-404693397ED2}"/>
              </a:ext>
            </a:extLst>
          </p:cNvPr>
          <p:cNvSpPr/>
          <p:nvPr/>
        </p:nvSpPr>
        <p:spPr>
          <a:xfrm>
            <a:off x="0" y="0"/>
            <a:ext cx="6096000" cy="1639957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5453E7D1-6716-9B96-5905-0207E463D45E}"/>
              </a:ext>
            </a:extLst>
          </p:cNvPr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CDF65B-87F9-C5FD-89A9-6A5B6E82503A}"/>
              </a:ext>
            </a:extLst>
          </p:cNvPr>
          <p:cNvSpPr txBox="1"/>
          <p:nvPr/>
        </p:nvSpPr>
        <p:spPr>
          <a:xfrm>
            <a:off x="0" y="172482"/>
            <a:ext cx="3009071" cy="919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可视化数据质量评估工具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E53EE8-2918-A86C-894A-3CE5E82B6DDF}"/>
              </a:ext>
            </a:extLst>
          </p:cNvPr>
          <p:cNvSpPr/>
          <p:nvPr/>
        </p:nvSpPr>
        <p:spPr>
          <a:xfrm>
            <a:off x="895670" y="4235804"/>
            <a:ext cx="2113401" cy="235768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「项目年龄分布直方图」与「月度新增项目趋势图」的时间维度交叉验证，确认数据集在时间覆盖上的完整性：项目年龄覆盖 </a:t>
            </a:r>
            <a:r>
              <a:rPr lang="en-US" altLang="zh-CN" sz="1200" dirty="0"/>
              <a:t>0-20 </a:t>
            </a:r>
            <a:r>
              <a:rPr lang="zh-CN" altLang="en-US" sz="1200" dirty="0"/>
              <a:t>个月区间，月度新增项目数据无连续空白月份，仅个别月份存在数据量波动（属于业务场景下的正常现象），数据时间维度完整性达 </a:t>
            </a:r>
            <a:r>
              <a:rPr lang="en-US" altLang="zh-CN" sz="1200" dirty="0"/>
              <a:t>100%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0CFB7D-A316-62EB-1599-6F60CC59615B}"/>
              </a:ext>
            </a:extLst>
          </p:cNvPr>
          <p:cNvSpPr/>
          <p:nvPr/>
        </p:nvSpPr>
        <p:spPr>
          <a:xfrm>
            <a:off x="1112756" y="2625960"/>
            <a:ext cx="2556010" cy="3162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完整性校验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FB2344-5079-FB3A-7E83-0B2AB853ACB2}"/>
              </a:ext>
            </a:extLst>
          </p:cNvPr>
          <p:cNvSpPr/>
          <p:nvPr/>
        </p:nvSpPr>
        <p:spPr>
          <a:xfrm>
            <a:off x="5667412" y="4759891"/>
            <a:ext cx="2073242" cy="13320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利用「星级分布（对数刻度）图」与「星级箱线图」，定位数值型特征的异常范围：星级数据集中在 </a:t>
            </a:r>
            <a:r>
              <a:rPr lang="en-US" altLang="zh-CN" sz="1200" dirty="0"/>
              <a:t>0-200 </a:t>
            </a:r>
            <a:r>
              <a:rPr lang="zh-CN" altLang="en-US" sz="1200" dirty="0"/>
              <a:t>区间，箱线图显示 </a:t>
            </a:r>
            <a:r>
              <a:rPr lang="en-US" altLang="zh-CN" sz="1200" dirty="0"/>
              <a:t>500 </a:t>
            </a:r>
            <a:r>
              <a:rPr lang="zh-CN" altLang="en-US" sz="1200" dirty="0"/>
              <a:t>星以上为离群值，且离群值数量仅占总样本的 </a:t>
            </a:r>
            <a:r>
              <a:rPr lang="en-US" altLang="zh-CN" sz="1200" dirty="0"/>
              <a:t>0.3%</a:t>
            </a:r>
            <a:r>
              <a:rPr lang="zh-CN" altLang="en-US" sz="1200" dirty="0"/>
              <a:t>，符合开源项目星级的实际分布规律，数据准确性达标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DDF868-0757-4CC3-DFBD-2801C5B3B29C}"/>
              </a:ext>
            </a:extLst>
          </p:cNvPr>
          <p:cNvSpPr/>
          <p:nvPr/>
        </p:nvSpPr>
        <p:spPr>
          <a:xfrm>
            <a:off x="4966550" y="2676637"/>
            <a:ext cx="2556010" cy="3162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准确性校验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2D5EFE-40FF-D7D8-3CA6-1B279C4A54BA}"/>
              </a:ext>
            </a:extLst>
          </p:cNvPr>
          <p:cNvSpPr/>
          <p:nvPr/>
        </p:nvSpPr>
        <p:spPr>
          <a:xfrm>
            <a:off x="3405362" y="3985100"/>
            <a:ext cx="1967998" cy="18386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结合「项目年龄分布直方图」的样本计数与「月度新增项目趋势图」的累计值，验证样本无重复记录：直方图样本总数与月度趋势累计数完全匹配，未发现重复录入的项目数据，数据唯一性达标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EC341E-5134-50B4-50B7-B6B13AA2274B}"/>
              </a:ext>
            </a:extLst>
          </p:cNvPr>
          <p:cNvSpPr/>
          <p:nvPr/>
        </p:nvSpPr>
        <p:spPr>
          <a:xfrm>
            <a:off x="2956802" y="2654413"/>
            <a:ext cx="2556010" cy="3162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</a:rPr>
              <a:t>唯一性校验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任意多边形 26">
            <a:extLst>
              <a:ext uri="{FF2B5EF4-FFF2-40B4-BE49-F238E27FC236}">
                <a16:creationId xmlns:a16="http://schemas.microsoft.com/office/drawing/2014/main" id="{CADE80A9-B6FA-7E61-7622-B6767BD59D12}"/>
              </a:ext>
            </a:extLst>
          </p:cNvPr>
          <p:cNvSpPr/>
          <p:nvPr/>
        </p:nvSpPr>
        <p:spPr>
          <a:xfrm>
            <a:off x="1449307" y="3274175"/>
            <a:ext cx="1860557" cy="308611"/>
          </a:xfrm>
          <a:custGeom>
            <a:avLst/>
            <a:gdLst>
              <a:gd name="connsiteX0" fmla="*/ 0 w 1860550"/>
              <a:gd name="connsiteY0" fmla="*/ 77153 h 308610"/>
              <a:gd name="connsiteX1" fmla="*/ 572471 w 1860550"/>
              <a:gd name="connsiteY1" fmla="*/ 77153 h 308610"/>
              <a:gd name="connsiteX2" fmla="*/ 556895 w 1860550"/>
              <a:gd name="connsiteY2" fmla="*/ 154305 h 308610"/>
              <a:gd name="connsiteX3" fmla="*/ 572472 w 1860550"/>
              <a:gd name="connsiteY3" fmla="*/ 231458 h 308610"/>
              <a:gd name="connsiteX4" fmla="*/ 0 w 1860550"/>
              <a:gd name="connsiteY4" fmla="*/ 231458 h 308610"/>
              <a:gd name="connsiteX5" fmla="*/ 77153 w 1860550"/>
              <a:gd name="connsiteY5" fmla="*/ 154305 h 308610"/>
              <a:gd name="connsiteX6" fmla="*/ 1706245 w 1860550"/>
              <a:gd name="connsiteY6" fmla="*/ 0 h 308610"/>
              <a:gd name="connsiteX7" fmla="*/ 1860550 w 1860550"/>
              <a:gd name="connsiteY7" fmla="*/ 154305 h 308610"/>
              <a:gd name="connsiteX8" fmla="*/ 1706245 w 1860550"/>
              <a:gd name="connsiteY8" fmla="*/ 308610 h 308610"/>
              <a:gd name="connsiteX9" fmla="*/ 1706245 w 1860550"/>
              <a:gd name="connsiteY9" fmla="*/ 231458 h 308610"/>
              <a:gd name="connsiteX10" fmla="*/ 1290619 w 1860550"/>
              <a:gd name="connsiteY10" fmla="*/ 231458 h 308610"/>
              <a:gd name="connsiteX11" fmla="*/ 1306195 w 1860550"/>
              <a:gd name="connsiteY11" fmla="*/ 154305 h 308610"/>
              <a:gd name="connsiteX12" fmla="*/ 1290619 w 1860550"/>
              <a:gd name="connsiteY12" fmla="*/ 77153 h 308610"/>
              <a:gd name="connsiteX13" fmla="*/ 1706245 w 1860550"/>
              <a:gd name="connsiteY13" fmla="*/ 77153 h 30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0550" h="308610">
                <a:moveTo>
                  <a:pt x="0" y="77153"/>
                </a:moveTo>
                <a:lnTo>
                  <a:pt x="572471" y="77153"/>
                </a:lnTo>
                <a:lnTo>
                  <a:pt x="556895" y="154305"/>
                </a:lnTo>
                <a:lnTo>
                  <a:pt x="572472" y="231458"/>
                </a:lnTo>
                <a:lnTo>
                  <a:pt x="0" y="231458"/>
                </a:lnTo>
                <a:lnTo>
                  <a:pt x="77153" y="154305"/>
                </a:lnTo>
                <a:close/>
                <a:moveTo>
                  <a:pt x="1706245" y="0"/>
                </a:moveTo>
                <a:lnTo>
                  <a:pt x="1860550" y="154305"/>
                </a:lnTo>
                <a:lnTo>
                  <a:pt x="1706245" y="308610"/>
                </a:lnTo>
                <a:lnTo>
                  <a:pt x="1706245" y="231458"/>
                </a:lnTo>
                <a:lnTo>
                  <a:pt x="1290619" y="231458"/>
                </a:lnTo>
                <a:lnTo>
                  <a:pt x="1306195" y="154305"/>
                </a:lnTo>
                <a:lnTo>
                  <a:pt x="1290619" y="77153"/>
                </a:lnTo>
                <a:lnTo>
                  <a:pt x="1706245" y="771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任意多边形 31">
            <a:extLst>
              <a:ext uri="{FF2B5EF4-FFF2-40B4-BE49-F238E27FC236}">
                <a16:creationId xmlns:a16="http://schemas.microsoft.com/office/drawing/2014/main" id="{14F11608-9953-9527-050F-D06D43868B39}"/>
              </a:ext>
            </a:extLst>
          </p:cNvPr>
          <p:cNvSpPr/>
          <p:nvPr/>
        </p:nvSpPr>
        <p:spPr>
          <a:xfrm>
            <a:off x="3309864" y="3274810"/>
            <a:ext cx="1860557" cy="308611"/>
          </a:xfrm>
          <a:custGeom>
            <a:avLst/>
            <a:gdLst>
              <a:gd name="connsiteX0" fmla="*/ 0 w 1860550"/>
              <a:gd name="connsiteY0" fmla="*/ 77153 h 308610"/>
              <a:gd name="connsiteX1" fmla="*/ 571073 w 1860550"/>
              <a:gd name="connsiteY1" fmla="*/ 77153 h 308610"/>
              <a:gd name="connsiteX2" fmla="*/ 555625 w 1860550"/>
              <a:gd name="connsiteY2" fmla="*/ 153670 h 308610"/>
              <a:gd name="connsiteX3" fmla="*/ 571330 w 1860550"/>
              <a:gd name="connsiteY3" fmla="*/ 231458 h 308610"/>
              <a:gd name="connsiteX4" fmla="*/ 0 w 1860550"/>
              <a:gd name="connsiteY4" fmla="*/ 231458 h 308610"/>
              <a:gd name="connsiteX5" fmla="*/ 77153 w 1860550"/>
              <a:gd name="connsiteY5" fmla="*/ 154305 h 308610"/>
              <a:gd name="connsiteX6" fmla="*/ 1706245 w 1860550"/>
              <a:gd name="connsiteY6" fmla="*/ 0 h 308610"/>
              <a:gd name="connsiteX7" fmla="*/ 1860550 w 1860550"/>
              <a:gd name="connsiteY7" fmla="*/ 154305 h 308610"/>
              <a:gd name="connsiteX8" fmla="*/ 1706245 w 1860550"/>
              <a:gd name="connsiteY8" fmla="*/ 308610 h 308610"/>
              <a:gd name="connsiteX9" fmla="*/ 1706245 w 1860550"/>
              <a:gd name="connsiteY9" fmla="*/ 231458 h 308610"/>
              <a:gd name="connsiteX10" fmla="*/ 1289221 w 1860550"/>
              <a:gd name="connsiteY10" fmla="*/ 231458 h 308610"/>
              <a:gd name="connsiteX11" fmla="*/ 1304925 w 1860550"/>
              <a:gd name="connsiteY11" fmla="*/ 153670 h 308610"/>
              <a:gd name="connsiteX12" fmla="*/ 1289477 w 1860550"/>
              <a:gd name="connsiteY12" fmla="*/ 77153 h 308610"/>
              <a:gd name="connsiteX13" fmla="*/ 1706245 w 1860550"/>
              <a:gd name="connsiteY13" fmla="*/ 77153 h 30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0550" h="308610">
                <a:moveTo>
                  <a:pt x="0" y="77153"/>
                </a:moveTo>
                <a:lnTo>
                  <a:pt x="571073" y="77153"/>
                </a:lnTo>
                <a:lnTo>
                  <a:pt x="555625" y="153670"/>
                </a:lnTo>
                <a:lnTo>
                  <a:pt x="571330" y="231458"/>
                </a:lnTo>
                <a:lnTo>
                  <a:pt x="0" y="231458"/>
                </a:lnTo>
                <a:lnTo>
                  <a:pt x="77153" y="154305"/>
                </a:lnTo>
                <a:close/>
                <a:moveTo>
                  <a:pt x="1706245" y="0"/>
                </a:moveTo>
                <a:lnTo>
                  <a:pt x="1860550" y="154305"/>
                </a:lnTo>
                <a:lnTo>
                  <a:pt x="1706245" y="308610"/>
                </a:lnTo>
                <a:lnTo>
                  <a:pt x="1706245" y="231458"/>
                </a:lnTo>
                <a:lnTo>
                  <a:pt x="1289221" y="231458"/>
                </a:lnTo>
                <a:lnTo>
                  <a:pt x="1304925" y="153670"/>
                </a:lnTo>
                <a:lnTo>
                  <a:pt x="1289477" y="77153"/>
                </a:lnTo>
                <a:lnTo>
                  <a:pt x="1706245" y="771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任意多边形 32">
            <a:extLst>
              <a:ext uri="{FF2B5EF4-FFF2-40B4-BE49-F238E27FC236}">
                <a16:creationId xmlns:a16="http://schemas.microsoft.com/office/drawing/2014/main" id="{07E2C821-ABF3-23B1-13C9-2592D4887B4A}"/>
              </a:ext>
            </a:extLst>
          </p:cNvPr>
          <p:cNvSpPr/>
          <p:nvPr/>
        </p:nvSpPr>
        <p:spPr>
          <a:xfrm>
            <a:off x="5170421" y="3274175"/>
            <a:ext cx="1860557" cy="308611"/>
          </a:xfrm>
          <a:custGeom>
            <a:avLst/>
            <a:gdLst>
              <a:gd name="connsiteX0" fmla="*/ 0 w 1860550"/>
              <a:gd name="connsiteY0" fmla="*/ 77153 h 308610"/>
              <a:gd name="connsiteX1" fmla="*/ 569932 w 1860550"/>
              <a:gd name="connsiteY1" fmla="*/ 77153 h 308610"/>
              <a:gd name="connsiteX2" fmla="*/ 554355 w 1860550"/>
              <a:gd name="connsiteY2" fmla="*/ 154305 h 308610"/>
              <a:gd name="connsiteX3" fmla="*/ 569932 w 1860550"/>
              <a:gd name="connsiteY3" fmla="*/ 231458 h 308610"/>
              <a:gd name="connsiteX4" fmla="*/ 0 w 1860550"/>
              <a:gd name="connsiteY4" fmla="*/ 231458 h 308610"/>
              <a:gd name="connsiteX5" fmla="*/ 77153 w 1860550"/>
              <a:gd name="connsiteY5" fmla="*/ 154305 h 308610"/>
              <a:gd name="connsiteX6" fmla="*/ 1706245 w 1860550"/>
              <a:gd name="connsiteY6" fmla="*/ 0 h 308610"/>
              <a:gd name="connsiteX7" fmla="*/ 1860550 w 1860550"/>
              <a:gd name="connsiteY7" fmla="*/ 154305 h 308610"/>
              <a:gd name="connsiteX8" fmla="*/ 1706245 w 1860550"/>
              <a:gd name="connsiteY8" fmla="*/ 308610 h 308610"/>
              <a:gd name="connsiteX9" fmla="*/ 1706245 w 1860550"/>
              <a:gd name="connsiteY9" fmla="*/ 231458 h 308610"/>
              <a:gd name="connsiteX10" fmla="*/ 1288079 w 1860550"/>
              <a:gd name="connsiteY10" fmla="*/ 231458 h 308610"/>
              <a:gd name="connsiteX11" fmla="*/ 1303655 w 1860550"/>
              <a:gd name="connsiteY11" fmla="*/ 154305 h 308610"/>
              <a:gd name="connsiteX12" fmla="*/ 1288079 w 1860550"/>
              <a:gd name="connsiteY12" fmla="*/ 77153 h 308610"/>
              <a:gd name="connsiteX13" fmla="*/ 1706245 w 1860550"/>
              <a:gd name="connsiteY13" fmla="*/ 77153 h 30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0550" h="308610">
                <a:moveTo>
                  <a:pt x="0" y="77153"/>
                </a:moveTo>
                <a:lnTo>
                  <a:pt x="569932" y="77153"/>
                </a:lnTo>
                <a:lnTo>
                  <a:pt x="554355" y="154305"/>
                </a:lnTo>
                <a:lnTo>
                  <a:pt x="569932" y="231458"/>
                </a:lnTo>
                <a:lnTo>
                  <a:pt x="0" y="231458"/>
                </a:lnTo>
                <a:lnTo>
                  <a:pt x="77153" y="154305"/>
                </a:lnTo>
                <a:close/>
                <a:moveTo>
                  <a:pt x="1706245" y="0"/>
                </a:moveTo>
                <a:lnTo>
                  <a:pt x="1860550" y="154305"/>
                </a:lnTo>
                <a:lnTo>
                  <a:pt x="1706245" y="308610"/>
                </a:lnTo>
                <a:lnTo>
                  <a:pt x="1706245" y="231458"/>
                </a:lnTo>
                <a:lnTo>
                  <a:pt x="1288079" y="231458"/>
                </a:lnTo>
                <a:lnTo>
                  <a:pt x="1303655" y="154305"/>
                </a:lnTo>
                <a:lnTo>
                  <a:pt x="1288079" y="77153"/>
                </a:lnTo>
                <a:lnTo>
                  <a:pt x="1706245" y="771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任意多边形 38">
            <a:extLst>
              <a:ext uri="{FF2B5EF4-FFF2-40B4-BE49-F238E27FC236}">
                <a16:creationId xmlns:a16="http://schemas.microsoft.com/office/drawing/2014/main" id="{44E65CD0-E482-B3D0-32EC-9B3A4956DC4D}"/>
              </a:ext>
            </a:extLst>
          </p:cNvPr>
          <p:cNvSpPr/>
          <p:nvPr/>
        </p:nvSpPr>
        <p:spPr>
          <a:xfrm>
            <a:off x="7031613" y="3274175"/>
            <a:ext cx="1860557" cy="308611"/>
          </a:xfrm>
          <a:custGeom>
            <a:avLst/>
            <a:gdLst>
              <a:gd name="connsiteX0" fmla="*/ 0 w 1860550"/>
              <a:gd name="connsiteY0" fmla="*/ 77153 h 308610"/>
              <a:gd name="connsiteX1" fmla="*/ 568027 w 1860550"/>
              <a:gd name="connsiteY1" fmla="*/ 77153 h 308610"/>
              <a:gd name="connsiteX2" fmla="*/ 552450 w 1860550"/>
              <a:gd name="connsiteY2" fmla="*/ 154305 h 308610"/>
              <a:gd name="connsiteX3" fmla="*/ 568027 w 1860550"/>
              <a:gd name="connsiteY3" fmla="*/ 231458 h 308610"/>
              <a:gd name="connsiteX4" fmla="*/ 0 w 1860550"/>
              <a:gd name="connsiteY4" fmla="*/ 231458 h 308610"/>
              <a:gd name="connsiteX5" fmla="*/ 77153 w 1860550"/>
              <a:gd name="connsiteY5" fmla="*/ 154305 h 308610"/>
              <a:gd name="connsiteX6" fmla="*/ 1706245 w 1860550"/>
              <a:gd name="connsiteY6" fmla="*/ 0 h 308610"/>
              <a:gd name="connsiteX7" fmla="*/ 1860550 w 1860550"/>
              <a:gd name="connsiteY7" fmla="*/ 154305 h 308610"/>
              <a:gd name="connsiteX8" fmla="*/ 1706245 w 1860550"/>
              <a:gd name="connsiteY8" fmla="*/ 308610 h 308610"/>
              <a:gd name="connsiteX9" fmla="*/ 1706245 w 1860550"/>
              <a:gd name="connsiteY9" fmla="*/ 231458 h 308610"/>
              <a:gd name="connsiteX10" fmla="*/ 1286174 w 1860550"/>
              <a:gd name="connsiteY10" fmla="*/ 231458 h 308610"/>
              <a:gd name="connsiteX11" fmla="*/ 1301750 w 1860550"/>
              <a:gd name="connsiteY11" fmla="*/ 154305 h 308610"/>
              <a:gd name="connsiteX12" fmla="*/ 1286174 w 1860550"/>
              <a:gd name="connsiteY12" fmla="*/ 77153 h 308610"/>
              <a:gd name="connsiteX13" fmla="*/ 1706245 w 1860550"/>
              <a:gd name="connsiteY13" fmla="*/ 77153 h 30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0550" h="308610">
                <a:moveTo>
                  <a:pt x="0" y="77153"/>
                </a:moveTo>
                <a:lnTo>
                  <a:pt x="568027" y="77153"/>
                </a:lnTo>
                <a:lnTo>
                  <a:pt x="552450" y="154305"/>
                </a:lnTo>
                <a:lnTo>
                  <a:pt x="568027" y="231458"/>
                </a:lnTo>
                <a:lnTo>
                  <a:pt x="0" y="231458"/>
                </a:lnTo>
                <a:lnTo>
                  <a:pt x="77153" y="154305"/>
                </a:lnTo>
                <a:close/>
                <a:moveTo>
                  <a:pt x="1706245" y="0"/>
                </a:moveTo>
                <a:lnTo>
                  <a:pt x="1860550" y="154305"/>
                </a:lnTo>
                <a:lnTo>
                  <a:pt x="1706245" y="308610"/>
                </a:lnTo>
                <a:lnTo>
                  <a:pt x="1706245" y="231458"/>
                </a:lnTo>
                <a:lnTo>
                  <a:pt x="1286174" y="231458"/>
                </a:lnTo>
                <a:lnTo>
                  <a:pt x="1301750" y="154305"/>
                </a:lnTo>
                <a:lnTo>
                  <a:pt x="1286174" y="77153"/>
                </a:lnTo>
                <a:lnTo>
                  <a:pt x="1706245" y="771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C738D91-F153-4807-D8C5-8842E9B99139}"/>
              </a:ext>
            </a:extLst>
          </p:cNvPr>
          <p:cNvSpPr/>
          <p:nvPr/>
        </p:nvSpPr>
        <p:spPr>
          <a:xfrm>
            <a:off x="2047479" y="3086849"/>
            <a:ext cx="683898" cy="683898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92E6E22-925F-ECE3-8916-1768266C12CC}"/>
              </a:ext>
            </a:extLst>
          </p:cNvPr>
          <p:cNvSpPr/>
          <p:nvPr/>
        </p:nvSpPr>
        <p:spPr>
          <a:xfrm>
            <a:off x="3898511" y="3086849"/>
            <a:ext cx="683898" cy="683898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C1952E6-B596-4441-F0DD-7E43352F07D7}"/>
              </a:ext>
            </a:extLst>
          </p:cNvPr>
          <p:cNvSpPr/>
          <p:nvPr/>
        </p:nvSpPr>
        <p:spPr>
          <a:xfrm>
            <a:off x="5758433" y="3086849"/>
            <a:ext cx="683898" cy="683898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77D92C7-239B-53DD-315C-F45D118E96CC}"/>
              </a:ext>
            </a:extLst>
          </p:cNvPr>
          <p:cNvSpPr/>
          <p:nvPr/>
        </p:nvSpPr>
        <p:spPr>
          <a:xfrm>
            <a:off x="7618990" y="3086849"/>
            <a:ext cx="683898" cy="683898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任意多边形 43">
            <a:extLst>
              <a:ext uri="{FF2B5EF4-FFF2-40B4-BE49-F238E27FC236}">
                <a16:creationId xmlns:a16="http://schemas.microsoft.com/office/drawing/2014/main" id="{FECA8001-04D0-D932-3BAC-0F673DCD07F0}"/>
              </a:ext>
            </a:extLst>
          </p:cNvPr>
          <p:cNvSpPr/>
          <p:nvPr/>
        </p:nvSpPr>
        <p:spPr>
          <a:xfrm>
            <a:off x="8892170" y="3274175"/>
            <a:ext cx="1860557" cy="308611"/>
          </a:xfrm>
          <a:custGeom>
            <a:avLst/>
            <a:gdLst>
              <a:gd name="connsiteX0" fmla="*/ 0 w 1860550"/>
              <a:gd name="connsiteY0" fmla="*/ 77153 h 308610"/>
              <a:gd name="connsiteX1" fmla="*/ 574376 w 1860550"/>
              <a:gd name="connsiteY1" fmla="*/ 77153 h 308610"/>
              <a:gd name="connsiteX2" fmla="*/ 558800 w 1860550"/>
              <a:gd name="connsiteY2" fmla="*/ 154305 h 308610"/>
              <a:gd name="connsiteX3" fmla="*/ 574377 w 1860550"/>
              <a:gd name="connsiteY3" fmla="*/ 231458 h 308610"/>
              <a:gd name="connsiteX4" fmla="*/ 0 w 1860550"/>
              <a:gd name="connsiteY4" fmla="*/ 231458 h 308610"/>
              <a:gd name="connsiteX5" fmla="*/ 77153 w 1860550"/>
              <a:gd name="connsiteY5" fmla="*/ 154305 h 308610"/>
              <a:gd name="connsiteX6" fmla="*/ 1706245 w 1860550"/>
              <a:gd name="connsiteY6" fmla="*/ 0 h 308610"/>
              <a:gd name="connsiteX7" fmla="*/ 1860550 w 1860550"/>
              <a:gd name="connsiteY7" fmla="*/ 154305 h 308610"/>
              <a:gd name="connsiteX8" fmla="*/ 1706245 w 1860550"/>
              <a:gd name="connsiteY8" fmla="*/ 308610 h 308610"/>
              <a:gd name="connsiteX9" fmla="*/ 1706245 w 1860550"/>
              <a:gd name="connsiteY9" fmla="*/ 231458 h 308610"/>
              <a:gd name="connsiteX10" fmla="*/ 1292523 w 1860550"/>
              <a:gd name="connsiteY10" fmla="*/ 231458 h 308610"/>
              <a:gd name="connsiteX11" fmla="*/ 1308100 w 1860550"/>
              <a:gd name="connsiteY11" fmla="*/ 154305 h 308610"/>
              <a:gd name="connsiteX12" fmla="*/ 1292524 w 1860550"/>
              <a:gd name="connsiteY12" fmla="*/ 77153 h 308610"/>
              <a:gd name="connsiteX13" fmla="*/ 1706245 w 1860550"/>
              <a:gd name="connsiteY13" fmla="*/ 77153 h 30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0550" h="308610">
                <a:moveTo>
                  <a:pt x="0" y="77153"/>
                </a:moveTo>
                <a:lnTo>
                  <a:pt x="574376" y="77153"/>
                </a:lnTo>
                <a:lnTo>
                  <a:pt x="558800" y="154305"/>
                </a:lnTo>
                <a:lnTo>
                  <a:pt x="574377" y="231458"/>
                </a:lnTo>
                <a:lnTo>
                  <a:pt x="0" y="231458"/>
                </a:lnTo>
                <a:lnTo>
                  <a:pt x="77153" y="154305"/>
                </a:lnTo>
                <a:close/>
                <a:moveTo>
                  <a:pt x="1706245" y="0"/>
                </a:moveTo>
                <a:lnTo>
                  <a:pt x="1860550" y="154305"/>
                </a:lnTo>
                <a:lnTo>
                  <a:pt x="1706245" y="308610"/>
                </a:lnTo>
                <a:lnTo>
                  <a:pt x="1706245" y="231458"/>
                </a:lnTo>
                <a:lnTo>
                  <a:pt x="1292523" y="231458"/>
                </a:lnTo>
                <a:lnTo>
                  <a:pt x="1308100" y="154305"/>
                </a:lnTo>
                <a:lnTo>
                  <a:pt x="1292524" y="77153"/>
                </a:lnTo>
                <a:lnTo>
                  <a:pt x="1706245" y="771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687CDA3-BE45-8D2B-8E5C-03E294ED4359}"/>
              </a:ext>
            </a:extLst>
          </p:cNvPr>
          <p:cNvSpPr/>
          <p:nvPr/>
        </p:nvSpPr>
        <p:spPr>
          <a:xfrm>
            <a:off x="9480183" y="3086849"/>
            <a:ext cx="683898" cy="683898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B4C547-D593-844C-F854-D7827E9F2979}"/>
              </a:ext>
            </a:extLst>
          </p:cNvPr>
          <p:cNvSpPr/>
          <p:nvPr/>
        </p:nvSpPr>
        <p:spPr>
          <a:xfrm>
            <a:off x="8572434" y="4825045"/>
            <a:ext cx="2787786" cy="13320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/>
              <a:t>通过「星级与项目年龄散点图」验证特征间的逻辑一致性：项目星级与年龄未出现 “低龄项目高星级” 的矛盾数据，特征间逻辑关系与业务认知一致；同时「编程语言分布饼图」中各语言占比无重复统计（</a:t>
            </a:r>
            <a:r>
              <a:rPr lang="en-US" altLang="zh-CN" sz="1200" dirty="0"/>
              <a:t>Python </a:t>
            </a:r>
            <a:r>
              <a:rPr lang="zh-CN" altLang="en-US" sz="1200" dirty="0"/>
              <a:t>占比 </a:t>
            </a:r>
            <a:r>
              <a:rPr lang="en-US" altLang="zh-CN" sz="1200" dirty="0"/>
              <a:t>51.7%</a:t>
            </a:r>
            <a:r>
              <a:rPr lang="zh-CN" altLang="en-US" sz="1200" dirty="0"/>
              <a:t>、其他语言占比无重叠），数据分类一致性达 </a:t>
            </a:r>
            <a:r>
              <a:rPr lang="en-US" altLang="zh-CN" sz="1200" dirty="0"/>
              <a:t>100%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26" name="图形 25" descr="32313538333935363b32313538333934373bcec4bcfebcd0">
            <a:extLst>
              <a:ext uri="{FF2B5EF4-FFF2-40B4-BE49-F238E27FC236}">
                <a16:creationId xmlns:a16="http://schemas.microsoft.com/office/drawing/2014/main" id="{9958AE8A-5106-72AB-4639-499AAB26B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6632" y="3295130"/>
            <a:ext cx="288001" cy="288001"/>
          </a:xfrm>
          <a:prstGeom prst="rect">
            <a:avLst/>
          </a:prstGeom>
        </p:spPr>
      </p:pic>
      <p:pic>
        <p:nvPicPr>
          <p:cNvPr id="27" name="图形 26" descr="32313538333935363b32313538333934333bb6d4bbb0">
            <a:extLst>
              <a:ext uri="{FF2B5EF4-FFF2-40B4-BE49-F238E27FC236}">
                <a16:creationId xmlns:a16="http://schemas.microsoft.com/office/drawing/2014/main" id="{84559A83-1772-EE7D-3DFE-D81CBAD50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6554" y="3294495"/>
            <a:ext cx="288001" cy="288001"/>
          </a:xfrm>
          <a:prstGeom prst="rect">
            <a:avLst/>
          </a:prstGeom>
        </p:spPr>
      </p:pic>
      <p:pic>
        <p:nvPicPr>
          <p:cNvPr id="28" name="图形 27" descr="32313538333935363b32313538333935353bb3a4c6aab6c1ceef">
            <a:extLst>
              <a:ext uri="{FF2B5EF4-FFF2-40B4-BE49-F238E27FC236}">
                <a16:creationId xmlns:a16="http://schemas.microsoft.com/office/drawing/2014/main" id="{BBCC3026-32CD-FD7C-05B6-2D2CD852E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5600" y="3284335"/>
            <a:ext cx="288011" cy="28801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16528533-394A-F598-0D67-2C470FB41439}"/>
              </a:ext>
            </a:extLst>
          </p:cNvPr>
          <p:cNvSpPr/>
          <p:nvPr/>
        </p:nvSpPr>
        <p:spPr>
          <a:xfrm>
            <a:off x="8544127" y="3826984"/>
            <a:ext cx="2556010" cy="3162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</a:rPr>
              <a:t>一致性校验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30" name="图形 29" descr="32313538333935363b32313538333934303bcae9b1be">
            <a:extLst>
              <a:ext uri="{FF2B5EF4-FFF2-40B4-BE49-F238E27FC236}">
                <a16:creationId xmlns:a16="http://schemas.microsoft.com/office/drawing/2014/main" id="{7C6EE4DD-6AD0-A81D-EB5F-7F458FE2F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7111" y="3284335"/>
            <a:ext cx="288022" cy="288022"/>
          </a:xfrm>
          <a:prstGeom prst="rect">
            <a:avLst/>
          </a:prstGeom>
        </p:spPr>
      </p:pic>
      <p:pic>
        <p:nvPicPr>
          <p:cNvPr id="31" name="图形 30" descr="32313538333935363b32313538333934393bccedbcd3cae9bcae">
            <a:extLst>
              <a:ext uri="{FF2B5EF4-FFF2-40B4-BE49-F238E27FC236}">
                <a16:creationId xmlns:a16="http://schemas.microsoft.com/office/drawing/2014/main" id="{783796DC-FEFE-B8C6-D69C-5BAB430A79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78303" y="3284335"/>
            <a:ext cx="288024" cy="288024"/>
          </a:xfrm>
          <a:prstGeom prst="rect">
            <a:avLst/>
          </a:prstGeom>
        </p:spPr>
      </p:pic>
      <p:sp>
        <p:nvSpPr>
          <p:cNvPr id="32" name="AutoShape 2">
            <a:extLst>
              <a:ext uri="{FF2B5EF4-FFF2-40B4-BE49-F238E27FC236}">
                <a16:creationId xmlns:a16="http://schemas.microsoft.com/office/drawing/2014/main" id="{0B4098AB-59AC-67C7-6B1C-B1FF8D4C82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B28B25C6-A7FA-18A9-DFC4-1827F50534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27" y="197998"/>
            <a:ext cx="4171347" cy="277264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05566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F9865-B655-75F2-C5B3-DB55CA5F9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F27873-8784-0481-CCE6-41461D324BA1}"/>
              </a:ext>
            </a:extLst>
          </p:cNvPr>
          <p:cNvSpPr/>
          <p:nvPr/>
        </p:nvSpPr>
        <p:spPr>
          <a:xfrm>
            <a:off x="8150087" y="1073426"/>
            <a:ext cx="3776871" cy="4481475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7F2C2CFC-9B77-26C1-B249-9E969C550694}"/>
              </a:ext>
            </a:extLst>
          </p:cNvPr>
          <p:cNvSpPr/>
          <p:nvPr/>
        </p:nvSpPr>
        <p:spPr>
          <a:xfrm>
            <a:off x="0" y="0"/>
            <a:ext cx="6096000" cy="1639957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EA68923B-EAD8-B2C4-CD57-4B969D61E794}"/>
              </a:ext>
            </a:extLst>
          </p:cNvPr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6CF4D3-B0ED-9834-7A36-9983984F5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49" y="1161872"/>
            <a:ext cx="7661060" cy="4252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B8D401-C81C-8876-E7CF-6875761C13CF}"/>
              </a:ext>
            </a:extLst>
          </p:cNvPr>
          <p:cNvSpPr txBox="1"/>
          <p:nvPr/>
        </p:nvSpPr>
        <p:spPr>
          <a:xfrm>
            <a:off x="-335671" y="-188824"/>
            <a:ext cx="3784549" cy="1008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4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看板系统平台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669B17-93FA-2819-94D0-F12FC91BC746}"/>
              </a:ext>
            </a:extLst>
          </p:cNvPr>
          <p:cNvSpPr txBox="1"/>
          <p:nvPr/>
        </p:nvSpPr>
        <p:spPr>
          <a:xfrm>
            <a:off x="8223594" y="1303099"/>
            <a:ext cx="37033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400" b="1" dirty="0"/>
              <a:t>核心概览指标</a:t>
            </a:r>
            <a:r>
              <a:rPr lang="zh-CN" altLang="en-US" sz="1400" dirty="0"/>
              <a:t>：以数字卡片直观呈现项目总数（</a:t>
            </a:r>
            <a:r>
              <a:rPr lang="en-US" altLang="zh-CN" sz="1400" dirty="0"/>
              <a:t>702 </a:t>
            </a:r>
            <a:r>
              <a:rPr lang="zh-CN" altLang="en-US" sz="1400" dirty="0"/>
              <a:t>个）、平均潜力分（</a:t>
            </a:r>
            <a:r>
              <a:rPr lang="en-US" altLang="zh-CN" sz="1400" dirty="0"/>
              <a:t>43.50</a:t>
            </a:r>
            <a:r>
              <a:rPr lang="zh-CN" altLang="en-US" sz="1400" dirty="0"/>
              <a:t>）、涉及语言数（</a:t>
            </a:r>
            <a:r>
              <a:rPr lang="en-US" altLang="zh-CN" sz="1400" dirty="0"/>
              <a:t>50 </a:t>
            </a:r>
            <a:r>
              <a:rPr lang="zh-CN" altLang="en-US" sz="1400" dirty="0"/>
              <a:t>种）、高潜力项目数（</a:t>
            </a:r>
            <a:r>
              <a:rPr lang="en-US" altLang="zh-CN" sz="1400" dirty="0"/>
              <a:t>70 </a:t>
            </a:r>
            <a:r>
              <a:rPr lang="zh-CN" altLang="en-US" sz="1400" dirty="0"/>
              <a:t>个），帮助用户快速掌握数据集的整体规模与潜力基线；</a:t>
            </a:r>
          </a:p>
          <a:p>
            <a:pPr>
              <a:buNone/>
            </a:pPr>
            <a:r>
              <a:rPr lang="zh-CN" altLang="en-US" sz="1400" b="1" dirty="0"/>
              <a:t>分布特征</a:t>
            </a:r>
            <a:r>
              <a:rPr lang="zh-CN" altLang="en-US" sz="1400" dirty="0"/>
              <a:t>：通过 “潜力等级分布环形图” 展示项目潜力的分层结构（中等占 </a:t>
            </a:r>
            <a:r>
              <a:rPr lang="en-US" altLang="zh-CN" sz="1400" dirty="0"/>
              <a:t>62.68%</a:t>
            </a:r>
            <a:r>
              <a:rPr lang="zh-CN" altLang="en-US" sz="1400" dirty="0"/>
              <a:t>、一般占 </a:t>
            </a:r>
            <a:r>
              <a:rPr lang="en-US" altLang="zh-CN" sz="1400" dirty="0"/>
              <a:t>34.76%</a:t>
            </a:r>
            <a:r>
              <a:rPr lang="zh-CN" altLang="en-US" sz="1400" dirty="0"/>
              <a:t>、高占 </a:t>
            </a:r>
            <a:r>
              <a:rPr lang="en-US" altLang="zh-CN" sz="1400" dirty="0"/>
              <a:t>2.56%</a:t>
            </a:r>
            <a:r>
              <a:rPr lang="zh-CN" altLang="en-US" sz="1400" dirty="0"/>
              <a:t>），结合 “语言占比 </a:t>
            </a:r>
            <a:r>
              <a:rPr lang="en-US" altLang="zh-CN" sz="1400" dirty="0"/>
              <a:t>Top10 </a:t>
            </a:r>
            <a:r>
              <a:rPr lang="zh-CN" altLang="en-US" sz="1400" dirty="0"/>
              <a:t>饼图” 明确技术栈主流方向（</a:t>
            </a:r>
            <a:r>
              <a:rPr lang="en-US" altLang="zh-CN" sz="1400" dirty="0"/>
              <a:t>Python </a:t>
            </a:r>
            <a:r>
              <a:rPr lang="zh-CN" altLang="en-US" sz="1400" dirty="0"/>
              <a:t>占比 </a:t>
            </a:r>
            <a:r>
              <a:rPr lang="en-US" altLang="zh-CN" sz="1400" dirty="0"/>
              <a:t>60.04%</a:t>
            </a:r>
            <a:r>
              <a:rPr lang="zh-CN" altLang="en-US" sz="1400" dirty="0"/>
              <a:t>，是绝对主导语言）；</a:t>
            </a:r>
          </a:p>
          <a:p>
            <a:pPr>
              <a:buNone/>
            </a:pPr>
            <a:r>
              <a:rPr lang="zh-CN" altLang="en-US" sz="1400" b="1" dirty="0"/>
              <a:t>维度关联</a:t>
            </a:r>
            <a:r>
              <a:rPr lang="zh-CN" altLang="en-US" sz="1400" dirty="0"/>
              <a:t>：以 “潜力度与外部吸引力回关图” 呈现核心维度的相关性（外部吸引力得分提升时，综合潜力分同步上升），直观体现维度对潜力的影响逻辑；</a:t>
            </a:r>
          </a:p>
          <a:p>
            <a:pPr>
              <a:buNone/>
            </a:pPr>
            <a:r>
              <a:rPr lang="zh-CN" altLang="en-US" sz="1400" b="1" dirty="0"/>
              <a:t>高潜项目特征</a:t>
            </a:r>
            <a:r>
              <a:rPr lang="zh-CN" altLang="en-US" sz="1400" dirty="0"/>
              <a:t>：通过 “主题词云图” 提炼高潜项目的核心方向（如 </a:t>
            </a:r>
            <a:r>
              <a:rPr lang="en-US" altLang="zh-CN" sz="1400" dirty="0"/>
              <a:t>bot</a:t>
            </a:r>
            <a:r>
              <a:rPr lang="zh-CN" altLang="en-US" sz="1400" dirty="0"/>
              <a:t>、</a:t>
            </a:r>
            <a:r>
              <a:rPr lang="en-US" altLang="zh-CN" sz="1400" dirty="0"/>
              <a:t>automation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api</a:t>
            </a:r>
            <a:r>
              <a:rPr lang="en-US" altLang="zh-CN" sz="1400" dirty="0"/>
              <a:t> </a:t>
            </a:r>
            <a:r>
              <a:rPr lang="zh-CN" altLang="en-US" sz="1400" dirty="0"/>
              <a:t>等），搭配 “潜力值排行榜” 展示头部项目名单，明确优质项目的具体案例。</a:t>
            </a:r>
          </a:p>
        </p:txBody>
      </p:sp>
    </p:spTree>
    <p:extLst>
      <p:ext uri="{BB962C8B-B14F-4D97-AF65-F5344CB8AC3E}">
        <p14:creationId xmlns:p14="http://schemas.microsoft.com/office/powerpoint/2010/main" val="291516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0"/>
            <a:ext cx="4838700" cy="29927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C000"/>
              </a:solidFill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3906520" cy="2520315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9601835" y="4957445"/>
            <a:ext cx="2590165" cy="19005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090660" y="5235575"/>
            <a:ext cx="3101340" cy="162242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0390" y="3778885"/>
            <a:ext cx="28295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2F4275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rPr>
              <a:t>CONTENTS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32635" y="2527300"/>
            <a:ext cx="2464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2F4275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48810" y="1377134"/>
            <a:ext cx="4350333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2F4275"/>
                </a:solidFill>
                <a:ea typeface="汉仪旗黑-55简" panose="00020600040101010101" charset="-122"/>
              </a:rPr>
              <a:t>项目主要方向与研究内容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94475" y="2507594"/>
            <a:ext cx="3515995" cy="57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2F4275"/>
                </a:solidFill>
                <a:ea typeface="汉仪旗黑-55简" panose="00020600040101010101" charset="-122"/>
              </a:rPr>
              <a:t>研究方法及其应用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43369" y="3724274"/>
            <a:ext cx="3515995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2F4275"/>
                </a:solidFill>
                <a:ea typeface="汉仪旗黑-55简" panose="00020600040101010101" charset="-122"/>
              </a:rPr>
              <a:t>研究意义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643368" y="4957444"/>
            <a:ext cx="3515995" cy="581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dirty="0">
                <a:solidFill>
                  <a:srgbClr val="2F4275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</a:rPr>
              <a:t>成果展示</a:t>
            </a:r>
            <a:endParaRPr lang="zh-CN" sz="2800" dirty="0">
              <a:solidFill>
                <a:srgbClr val="2F4275"/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640070" y="1268095"/>
            <a:ext cx="777240" cy="77724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53087" y="1366637"/>
            <a:ext cx="7512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01</a:t>
            </a:r>
          </a:p>
        </p:txBody>
      </p:sp>
      <p:sp>
        <p:nvSpPr>
          <p:cNvPr id="25" name="菱形 24"/>
          <p:cNvSpPr/>
          <p:nvPr/>
        </p:nvSpPr>
        <p:spPr>
          <a:xfrm>
            <a:off x="5640070" y="2451735"/>
            <a:ext cx="777240" cy="77724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40070" y="2520315"/>
            <a:ext cx="7512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02</a:t>
            </a:r>
          </a:p>
        </p:txBody>
      </p:sp>
      <p:sp>
        <p:nvSpPr>
          <p:cNvPr id="32" name="菱形 31"/>
          <p:cNvSpPr/>
          <p:nvPr/>
        </p:nvSpPr>
        <p:spPr>
          <a:xfrm>
            <a:off x="5640070" y="3655695"/>
            <a:ext cx="777240" cy="77724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40070" y="3724275"/>
            <a:ext cx="7512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03</a:t>
            </a:r>
          </a:p>
        </p:txBody>
      </p:sp>
      <p:sp>
        <p:nvSpPr>
          <p:cNvPr id="35" name="菱形 34"/>
          <p:cNvSpPr/>
          <p:nvPr/>
        </p:nvSpPr>
        <p:spPr>
          <a:xfrm>
            <a:off x="5640070" y="4888865"/>
            <a:ext cx="777240" cy="77724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40070" y="4957445"/>
            <a:ext cx="7512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9127F-DFE9-5E7F-268A-C120A530B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371B0C25-EE7A-C936-2BC8-C15FC23D710A}"/>
              </a:ext>
            </a:extLst>
          </p:cNvPr>
          <p:cNvSpPr/>
          <p:nvPr/>
        </p:nvSpPr>
        <p:spPr>
          <a:xfrm>
            <a:off x="0" y="0"/>
            <a:ext cx="6096000" cy="1639957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217D86D2-C84E-BDB2-0ACA-7C077BB906BF}"/>
              </a:ext>
            </a:extLst>
          </p:cNvPr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BDCD43-F8E9-1D6B-300D-559916E6621C}"/>
              </a:ext>
            </a:extLst>
          </p:cNvPr>
          <p:cNvSpPr txBox="1"/>
          <p:nvPr/>
        </p:nvSpPr>
        <p:spPr>
          <a:xfrm>
            <a:off x="0" y="88169"/>
            <a:ext cx="3267714" cy="105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知识库构建与</a:t>
            </a:r>
            <a:r>
              <a:rPr lang="en-US" altLang="zh-CN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智能体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BC966D-F581-86A0-82FB-0412E83ED444}"/>
              </a:ext>
            </a:extLst>
          </p:cNvPr>
          <p:cNvSpPr/>
          <p:nvPr/>
        </p:nvSpPr>
        <p:spPr>
          <a:xfrm>
            <a:off x="1595055" y="2185712"/>
            <a:ext cx="2228999" cy="7645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</a:rPr>
              <a:t>数据锚定</a:t>
            </a:r>
            <a:r>
              <a:rPr lang="zh-CN" altLang="en-US" sz="1600" dirty="0">
                <a:solidFill>
                  <a:schemeClr val="accent1"/>
                </a:solidFill>
              </a:rPr>
              <a:t>：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/>
              <a:t>所有建议严格关联具体评分数据，避免空泛表述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5FCCFDF-42E6-2321-725A-1D681EF2E8B8}"/>
              </a:ext>
            </a:extLst>
          </p:cNvPr>
          <p:cNvSpPr/>
          <p:nvPr/>
        </p:nvSpPr>
        <p:spPr>
          <a:xfrm>
            <a:off x="1200123" y="2074858"/>
            <a:ext cx="321279" cy="32127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F8D7F4-4D66-DB11-C292-EEA3145D2CDB}"/>
              </a:ext>
            </a:extLst>
          </p:cNvPr>
          <p:cNvSpPr/>
          <p:nvPr/>
        </p:nvSpPr>
        <p:spPr>
          <a:xfrm>
            <a:off x="1595055" y="3588555"/>
            <a:ext cx="2079912" cy="65260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</a:rPr>
              <a:t>可执行性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/>
              <a:t>每个建议包含具体工具、时间预期、效果预估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80A9D33-23A9-816E-A1A6-36C4E4D63C3D}"/>
              </a:ext>
            </a:extLst>
          </p:cNvPr>
          <p:cNvSpPr/>
          <p:nvPr/>
        </p:nvSpPr>
        <p:spPr>
          <a:xfrm>
            <a:off x="1200122" y="3457123"/>
            <a:ext cx="321279" cy="32127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466221-472C-3FB5-F8A2-592F3903DCB3}"/>
              </a:ext>
            </a:extLst>
          </p:cNvPr>
          <p:cNvSpPr/>
          <p:nvPr/>
        </p:nvSpPr>
        <p:spPr>
          <a:xfrm>
            <a:off x="1595055" y="5202571"/>
            <a:ext cx="2079912" cy="61133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</a:rPr>
              <a:t>个性化</a:t>
            </a:r>
            <a:r>
              <a:rPr lang="zh-CN" altLang="en-US" sz="1600" dirty="0">
                <a:solidFill>
                  <a:schemeClr val="accent1"/>
                </a:solidFill>
              </a:rPr>
              <a:t>：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/>
              <a:t>基于</a:t>
            </a:r>
            <a:r>
              <a:rPr lang="en-US" altLang="zh-CN" sz="1600" dirty="0"/>
              <a:t>702</a:t>
            </a:r>
            <a:r>
              <a:rPr lang="zh-CN" altLang="en-US" sz="1600" dirty="0"/>
              <a:t>个项目知识库的对比分析，提供针对性方案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A29A5BF-125D-1724-B3D0-935205A7DA5A}"/>
              </a:ext>
            </a:extLst>
          </p:cNvPr>
          <p:cNvSpPr/>
          <p:nvPr/>
        </p:nvSpPr>
        <p:spPr>
          <a:xfrm>
            <a:off x="1200122" y="4750221"/>
            <a:ext cx="321279" cy="32127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00E56BD-3393-8A47-6F18-1894D89C163F}"/>
              </a:ext>
            </a:extLst>
          </p:cNvPr>
          <p:cNvSpPr/>
          <p:nvPr/>
        </p:nvSpPr>
        <p:spPr>
          <a:xfrm>
            <a:off x="556591" y="6705537"/>
            <a:ext cx="12188501" cy="5214028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 dirty="0">
              <a:latin typeface="+mj-ea"/>
              <a:ea typeface="+mj-ea"/>
            </a:endParaRPr>
          </a:p>
        </p:txBody>
      </p:sp>
      <p:pic>
        <p:nvPicPr>
          <p:cNvPr id="20" name="图片 19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957DE590-F2DE-16D4-EA9C-23D55FF6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588" y="3304914"/>
            <a:ext cx="6374081" cy="304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ECDFB85-F1F0-87F3-94AC-0FB63F7E27FD}"/>
              </a:ext>
            </a:extLst>
          </p:cNvPr>
          <p:cNvSpPr/>
          <p:nvPr/>
        </p:nvSpPr>
        <p:spPr>
          <a:xfrm>
            <a:off x="5066352" y="709349"/>
            <a:ext cx="4428551" cy="2128305"/>
          </a:xfrm>
          <a:prstGeom prst="roundRect">
            <a:avLst>
              <a:gd name="adj" fmla="val 6347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79400" dist="228600" dir="2700000" algn="tl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8086" tIns="430770" rIns="119494" bIns="87733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数据规模</a:t>
            </a:r>
            <a:r>
              <a:rPr lang="zh-CN" altLang="en-US" sz="1400" dirty="0">
                <a:solidFill>
                  <a:schemeClr val="tx1"/>
                </a:solidFill>
              </a:rPr>
              <a:t>：</a:t>
            </a:r>
            <a:r>
              <a:rPr lang="en-US" altLang="zh-CN" sz="1400" dirty="0">
                <a:solidFill>
                  <a:schemeClr val="tx1"/>
                </a:solidFill>
              </a:rPr>
              <a:t>702</a:t>
            </a:r>
            <a:r>
              <a:rPr lang="zh-CN" altLang="en-US" sz="1400" dirty="0">
                <a:solidFill>
                  <a:schemeClr val="tx1"/>
                </a:solidFill>
              </a:rPr>
              <a:t>个项目的完整评估数据，涵盖</a:t>
            </a:r>
            <a:r>
              <a:rPr lang="en-US" altLang="zh-CN" sz="1400" dirty="0">
                <a:solidFill>
                  <a:schemeClr val="tx1"/>
                </a:solidFill>
              </a:rPr>
              <a:t>50</a:t>
            </a:r>
            <a:r>
              <a:rPr lang="zh-CN" altLang="en-US" sz="1400" dirty="0">
                <a:solidFill>
                  <a:schemeClr val="tx1"/>
                </a:solidFill>
              </a:rPr>
              <a:t>种编程语言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知识结构</a:t>
            </a:r>
            <a:r>
              <a:rPr lang="zh-CN" altLang="en-US" sz="1400" dirty="0">
                <a:solidFill>
                  <a:schemeClr val="tx1"/>
                </a:solidFill>
              </a:rPr>
              <a:t>：五维度评分</a:t>
            </a:r>
            <a:r>
              <a:rPr lang="en-US" altLang="zh-CN" sz="1400" dirty="0">
                <a:solidFill>
                  <a:schemeClr val="tx1"/>
                </a:solidFill>
              </a:rPr>
              <a:t>+</a:t>
            </a:r>
            <a:r>
              <a:rPr lang="zh-CN" altLang="en-US" sz="1400" dirty="0">
                <a:solidFill>
                  <a:schemeClr val="tx1"/>
                </a:solidFill>
              </a:rPr>
              <a:t>原始特征</a:t>
            </a:r>
            <a:r>
              <a:rPr lang="en-US" altLang="zh-CN" sz="1400" dirty="0">
                <a:solidFill>
                  <a:schemeClr val="tx1"/>
                </a:solidFill>
              </a:rPr>
              <a:t>+</a:t>
            </a:r>
            <a:r>
              <a:rPr lang="zh-CN" altLang="en-US" sz="1400" dirty="0">
                <a:solidFill>
                  <a:schemeClr val="tx1"/>
                </a:solidFill>
              </a:rPr>
              <a:t>衍生指标</a:t>
            </a:r>
            <a:r>
              <a:rPr lang="en-US" altLang="zh-CN" sz="1400" dirty="0">
                <a:solidFill>
                  <a:schemeClr val="tx1"/>
                </a:solidFill>
              </a:rPr>
              <a:t>+</a:t>
            </a:r>
            <a:r>
              <a:rPr lang="zh-CN" altLang="en-US" sz="1400" dirty="0">
                <a:solidFill>
                  <a:schemeClr val="tx1"/>
                </a:solidFill>
              </a:rPr>
              <a:t>时间序列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/>
                </a:solidFill>
              </a:rPr>
              <a:t>更新机制</a:t>
            </a:r>
            <a:r>
              <a:rPr lang="zh-CN" altLang="en-US" sz="1400" dirty="0">
                <a:solidFill>
                  <a:schemeClr val="tx1"/>
                </a:solidFill>
              </a:rPr>
              <a:t>：支持定时自动化更新，保持知识时效性</a:t>
            </a:r>
          </a:p>
          <a:p>
            <a:pPr algn="ctr">
              <a:lnSpc>
                <a:spcPct val="150000"/>
              </a:lnSpc>
            </a:pPr>
            <a:endParaRPr lang="zh-CN" altLang="zh-CN" sz="1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5151668-1A6D-4CCA-20DC-0BDD28AC638D}"/>
              </a:ext>
            </a:extLst>
          </p:cNvPr>
          <p:cNvSpPr/>
          <p:nvPr/>
        </p:nvSpPr>
        <p:spPr>
          <a:xfrm>
            <a:off x="6119385" y="508079"/>
            <a:ext cx="2523726" cy="489977"/>
          </a:xfrm>
          <a:custGeom>
            <a:avLst/>
            <a:gdLst>
              <a:gd name="connsiteX0" fmla="*/ 1 w 2523509"/>
              <a:gd name="connsiteY0" fmla="*/ 0 h 489935"/>
              <a:gd name="connsiteX1" fmla="*/ 2523508 w 2523509"/>
              <a:gd name="connsiteY1" fmla="*/ 0 h 489935"/>
              <a:gd name="connsiteX2" fmla="*/ 2523508 w 2523509"/>
              <a:gd name="connsiteY2" fmla="*/ 193313 h 489935"/>
              <a:gd name="connsiteX3" fmla="*/ 2523508 w 2523509"/>
              <a:gd name="connsiteY3" fmla="*/ 240238 h 489935"/>
              <a:gd name="connsiteX4" fmla="*/ 2523509 w 2523509"/>
              <a:gd name="connsiteY4" fmla="*/ 240238 h 489935"/>
              <a:gd name="connsiteX5" fmla="*/ 2523508 w 2523509"/>
              <a:gd name="connsiteY5" fmla="*/ 240243 h 489935"/>
              <a:gd name="connsiteX6" fmla="*/ 2523508 w 2523509"/>
              <a:gd name="connsiteY6" fmla="*/ 249696 h 489935"/>
              <a:gd name="connsiteX7" fmla="*/ 2523508 w 2523509"/>
              <a:gd name="connsiteY7" fmla="*/ 324846 h 489935"/>
              <a:gd name="connsiteX8" fmla="*/ 2358419 w 2523509"/>
              <a:gd name="connsiteY8" fmla="*/ 489935 h 489935"/>
              <a:gd name="connsiteX9" fmla="*/ 2273812 w 2523509"/>
              <a:gd name="connsiteY9" fmla="*/ 489935 h 489935"/>
              <a:gd name="connsiteX10" fmla="*/ 249699 w 2523509"/>
              <a:gd name="connsiteY10" fmla="*/ 489935 h 489935"/>
              <a:gd name="connsiteX11" fmla="*/ 165089 w 2523509"/>
              <a:gd name="connsiteY11" fmla="*/ 489935 h 489935"/>
              <a:gd name="connsiteX12" fmla="*/ 0 w 2523509"/>
              <a:gd name="connsiteY12" fmla="*/ 324846 h 489935"/>
              <a:gd name="connsiteX13" fmla="*/ 0 w 2523509"/>
              <a:gd name="connsiteY13" fmla="*/ 193313 h 489935"/>
              <a:gd name="connsiteX14" fmla="*/ 1 w 2523509"/>
              <a:gd name="connsiteY14" fmla="*/ 193308 h 4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3509" h="489935">
                <a:moveTo>
                  <a:pt x="1" y="0"/>
                </a:moveTo>
                <a:lnTo>
                  <a:pt x="2523508" y="0"/>
                </a:lnTo>
                <a:lnTo>
                  <a:pt x="2523508" y="193313"/>
                </a:lnTo>
                <a:lnTo>
                  <a:pt x="2523508" y="240238"/>
                </a:lnTo>
                <a:lnTo>
                  <a:pt x="2523509" y="240238"/>
                </a:lnTo>
                <a:lnTo>
                  <a:pt x="2523508" y="240243"/>
                </a:lnTo>
                <a:lnTo>
                  <a:pt x="2523508" y="249696"/>
                </a:lnTo>
                <a:lnTo>
                  <a:pt x="2523508" y="324846"/>
                </a:lnTo>
                <a:cubicBezTo>
                  <a:pt x="2523508" y="416022"/>
                  <a:pt x="2449595" y="489935"/>
                  <a:pt x="2358419" y="489935"/>
                </a:cubicBezTo>
                <a:lnTo>
                  <a:pt x="2273812" y="489935"/>
                </a:lnTo>
                <a:lnTo>
                  <a:pt x="249699" y="489935"/>
                </a:lnTo>
                <a:lnTo>
                  <a:pt x="165089" y="489935"/>
                </a:lnTo>
                <a:cubicBezTo>
                  <a:pt x="73913" y="489935"/>
                  <a:pt x="0" y="416022"/>
                  <a:pt x="0" y="324846"/>
                </a:cubicBezTo>
                <a:lnTo>
                  <a:pt x="0" y="193313"/>
                </a:lnTo>
                <a:lnTo>
                  <a:pt x="1" y="19330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6900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知识库构建</a:t>
            </a:r>
          </a:p>
        </p:txBody>
      </p:sp>
      <p:pic>
        <p:nvPicPr>
          <p:cNvPr id="18" name="图片 17" descr="文本&#10;&#10;AI 生成的内容可能不正确。">
            <a:extLst>
              <a:ext uri="{FF2B5EF4-FFF2-40B4-BE49-F238E27FC236}">
                <a16:creationId xmlns:a16="http://schemas.microsoft.com/office/drawing/2014/main" id="{19AA05BC-F870-9995-5BBA-324F0F838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628" y="2926930"/>
            <a:ext cx="481079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14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-28603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623310" y="3669665"/>
            <a:ext cx="4946015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书宋二S" panose="00020600040101010101" charset="-122"/>
                <a:ea typeface="汉仪书宋二S" panose="00020600040101010101" charset="-122"/>
                <a:cs typeface="汉仪旗黑-55简" panose="00020600040101010101" charset="-128"/>
                <a:sym typeface="汉仪旗黑-55简" panose="00020600040101010101" charset="-128"/>
              </a:rPr>
              <a:t>THANK YOU VERY MUCH</a:t>
            </a: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211070" y="2731770"/>
            <a:ext cx="776986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sz="5500" dirty="0">
                <a:solidFill>
                  <a:srgbClr val="2F4275"/>
                </a:solidFill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2"/>
                <a:sym typeface="汉仪旗黑-55简" panose="00020600040101010101" charset="-128"/>
              </a:rPr>
              <a:t>感谢您的观看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3083560" y="3912235"/>
            <a:ext cx="6025515" cy="0"/>
            <a:chOff x="4784" y="6236"/>
            <a:chExt cx="9489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4784" y="6236"/>
              <a:ext cx="1217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3057" y="6236"/>
              <a:ext cx="1217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图片 78" descr="博士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4045" y="1757680"/>
            <a:ext cx="805180" cy="615315"/>
          </a:xfrm>
          <a:prstGeom prst="rect">
            <a:avLst/>
          </a:prstGeom>
        </p:spPr>
      </p:pic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002478" y="2887305"/>
            <a:ext cx="881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</a:rPr>
              <a:t>项目主要方向与研究内容</a:t>
            </a:r>
            <a:endParaRPr lang="zh-CN" altLang="zh-CN" sz="6000" b="1" dirty="0">
              <a:solidFill>
                <a:srgbClr val="2F4275"/>
              </a:solidFill>
              <a:latin typeface="仿宋" panose="02010609060101010101" pitchFamily="49" charset="-122"/>
              <a:ea typeface="仿宋" panose="02010609060101010101" pitchFamily="49" charset="-122"/>
              <a:cs typeface="汉仪旗黑-55简" panose="00020600040101010101" charset="-128"/>
            </a:endParaRPr>
          </a:p>
        </p:txBody>
      </p: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555615" y="1508760"/>
            <a:ext cx="1080770" cy="108077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73713" y="1619250"/>
            <a:ext cx="10445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1" y="-1"/>
            <a:ext cx="5456584" cy="1928191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7" name="图片 6" descr="ppt尺寸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487" y="19370"/>
            <a:ext cx="12518974" cy="68808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378115" y="156102"/>
            <a:ext cx="3606938" cy="66883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项目内容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6096000" y="1502397"/>
            <a:ext cx="5054081" cy="3885417"/>
          </a:xfrm>
          <a:prstGeom prst="roundRect">
            <a:avLst>
              <a:gd name="adj" fmla="val 9221"/>
            </a:avLst>
          </a:prstGeom>
          <a:noFill/>
          <a:ln w="57150">
            <a:solidFill>
              <a:srgbClr val="2F427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40" name="文本框 39" descr="7b0a20202020227461726765744d6f64756c65223a20226b6f6e6c696e65666f6e7473220a7d0a"/>
          <p:cNvSpPr txBox="1"/>
          <p:nvPr/>
        </p:nvSpPr>
        <p:spPr>
          <a:xfrm>
            <a:off x="6236839" y="1825784"/>
            <a:ext cx="4799880" cy="3133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dirty="0"/>
              <a:t>本项目旨在构建一个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</a:rPr>
              <a:t>“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</a:rPr>
              <a:t>新生代优质开源项目早期潜力预测系统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dirty="0"/>
              <a:t>通过数据驱动的方法，对创建初期（</a:t>
            </a:r>
            <a:r>
              <a:rPr lang="en-US" altLang="zh-CN" dirty="0"/>
              <a:t>6-18</a:t>
            </a:r>
            <a:r>
              <a:rPr lang="zh-CN" altLang="en-US" dirty="0"/>
              <a:t>个月）的开源项目进行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多维度量化评估</a:t>
            </a:r>
            <a:r>
              <a:rPr lang="zh-CN" altLang="en-US" dirty="0"/>
              <a:t>与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智能顾问</a:t>
            </a:r>
            <a:r>
              <a:rPr lang="zh-CN" altLang="en-US" dirty="0"/>
              <a:t>，挖掘出那些代码质量高、社区活跃、主题聚焦且具有高成长潜力的“明日之星”项目，为开发者、投资者及开源布道者提供前瞻性的决策支持。</a:t>
            </a:r>
            <a:endParaRPr sz="1300" spc="-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pic>
        <p:nvPicPr>
          <p:cNvPr id="4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2078" y="2263458"/>
            <a:ext cx="490855" cy="4908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6A3CC2-ABF4-F752-4FD8-6ED9A69F5CB7}"/>
              </a:ext>
            </a:extLst>
          </p:cNvPr>
          <p:cNvSpPr txBox="1"/>
          <p:nvPr/>
        </p:nvSpPr>
        <p:spPr>
          <a:xfrm>
            <a:off x="1182758" y="2028658"/>
            <a:ext cx="4667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当前开源生态系统中，项目数量呈指数级增长，然而大量高质量、有潜力的“新生代”项目因初期曝光度低、缺乏历史数据背书而被淹没在海量信息中，形成“酒香也怕巷子深”的困境。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传统的项目发现机制（如</a:t>
            </a:r>
            <a:r>
              <a:rPr lang="en-US" altLang="zh-CN" dirty="0"/>
              <a:t>GitHub Trending</a:t>
            </a:r>
            <a:r>
              <a:rPr lang="zh-CN" altLang="en-US" dirty="0"/>
              <a:t>）主要依赖短期热度（如</a:t>
            </a:r>
            <a:r>
              <a:rPr lang="en-US" altLang="zh-CN" dirty="0"/>
              <a:t>24</a:t>
            </a:r>
            <a:r>
              <a:rPr lang="zh-CN" altLang="en-US" dirty="0"/>
              <a:t>小时</a:t>
            </a:r>
            <a:r>
              <a:rPr lang="en-US" altLang="zh-CN" dirty="0"/>
              <a:t>Star</a:t>
            </a:r>
            <a:r>
              <a:rPr lang="zh-CN" altLang="en-US" dirty="0"/>
              <a:t>增长），容易受营销影响，难以系统性地识别具有长期发展潜力和技术价值的早期项目。</a:t>
            </a:r>
          </a:p>
        </p:txBody>
      </p:sp>
      <p:sp>
        <p:nvSpPr>
          <p:cNvPr id="4" name="圆角矩形 36">
            <a:extLst>
              <a:ext uri="{FF2B5EF4-FFF2-40B4-BE49-F238E27FC236}">
                <a16:creationId xmlns:a16="http://schemas.microsoft.com/office/drawing/2014/main" id="{9BE5B76A-DC26-681A-2F7B-8A701F2FBA33}"/>
              </a:ext>
            </a:extLst>
          </p:cNvPr>
          <p:cNvSpPr/>
          <p:nvPr/>
        </p:nvSpPr>
        <p:spPr>
          <a:xfrm>
            <a:off x="928557" y="1502397"/>
            <a:ext cx="5054081" cy="3885417"/>
          </a:xfrm>
          <a:prstGeom prst="roundRect">
            <a:avLst>
              <a:gd name="adj" fmla="val 9221"/>
            </a:avLst>
          </a:prstGeom>
          <a:noFill/>
          <a:ln w="57150">
            <a:solidFill>
              <a:srgbClr val="2F427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E15C48B-C578-7B81-FC9E-B14032E5F2F3}"/>
              </a:ext>
            </a:extLst>
          </p:cNvPr>
          <p:cNvSpPr/>
          <p:nvPr/>
        </p:nvSpPr>
        <p:spPr>
          <a:xfrm>
            <a:off x="2531263" y="1540969"/>
            <a:ext cx="17157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问题与困境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4BB294-0455-F7F3-4720-4EECF4F08042}"/>
              </a:ext>
            </a:extLst>
          </p:cNvPr>
          <p:cNvSpPr/>
          <p:nvPr/>
        </p:nvSpPr>
        <p:spPr>
          <a:xfrm>
            <a:off x="2097708" y="5542052"/>
            <a:ext cx="77698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 err="1">
                <a:solidFill>
                  <a:srgbClr val="61C2A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数据采集</a:t>
            </a:r>
            <a:r>
              <a:rPr lang="en-US" altLang="zh-CN" sz="28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r>
              <a:rPr lang="en-US" altLang="zh-CN" sz="2800" b="1" dirty="0" err="1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多维度评估</a:t>
            </a:r>
            <a:r>
              <a:rPr lang="en-US" altLang="zh-CN" sz="28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r>
              <a:rPr lang="en-US" altLang="zh-CN" sz="2800" b="1" dirty="0" err="1">
                <a:solidFill>
                  <a:srgbClr val="61C2A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可视化分析</a:t>
            </a:r>
            <a:r>
              <a:rPr lang="en-US" altLang="zh-CN" sz="2800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→</a:t>
            </a:r>
            <a:r>
              <a:rPr lang="en-US" altLang="zh-CN" sz="2800" b="1" dirty="0" err="1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智能建议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160AE-6FF3-E5E7-E8C9-06A97CA18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AE243498-BDE6-750A-C4C9-54C7B4EFF319}"/>
              </a:ext>
            </a:extLst>
          </p:cNvPr>
          <p:cNvSpPr/>
          <p:nvPr/>
        </p:nvSpPr>
        <p:spPr>
          <a:xfrm>
            <a:off x="-1" y="0"/>
            <a:ext cx="5983357" cy="1707502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E51BAF40-7F68-9609-7C09-3F35F63872EA}"/>
              </a:ext>
            </a:extLst>
          </p:cNvPr>
          <p:cNvSpPr/>
          <p:nvPr/>
        </p:nvSpPr>
        <p:spPr>
          <a:xfrm>
            <a:off x="9642916" y="5664460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72C9DE-F67B-F3D8-79D9-6F6B2F7D14D8}"/>
              </a:ext>
            </a:extLst>
          </p:cNvPr>
          <p:cNvSpPr txBox="1"/>
          <p:nvPr/>
        </p:nvSpPr>
        <p:spPr>
          <a:xfrm>
            <a:off x="-187614" y="184914"/>
            <a:ext cx="3515995" cy="66883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</a:rPr>
              <a:t>项目创新点</a:t>
            </a:r>
            <a:endParaRPr lang="zh-CN" sz="36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汉仪旗黑-55简" panose="00020600040101010101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C38B73-751E-28B7-6835-A442BDACC670}"/>
              </a:ext>
            </a:extLst>
          </p:cNvPr>
          <p:cNvSpPr/>
          <p:nvPr/>
        </p:nvSpPr>
        <p:spPr>
          <a:xfrm>
            <a:off x="1490870" y="1866187"/>
            <a:ext cx="8900322" cy="3798273"/>
          </a:xfrm>
          <a:prstGeom prst="rect">
            <a:avLst/>
          </a:prstGeom>
          <a:solidFill>
            <a:srgbClr val="2F427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旗黑-55简" panose="00020600040101010101" charset="-128"/>
            </a:endParaRPr>
          </a:p>
        </p:txBody>
      </p:sp>
      <p:sp>
        <p:nvSpPr>
          <p:cNvPr id="9" name="文本框 8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ED886022-526B-40E9-C21E-F3C444A8A7A0}"/>
              </a:ext>
            </a:extLst>
          </p:cNvPr>
          <p:cNvSpPr txBox="1"/>
          <p:nvPr/>
        </p:nvSpPr>
        <p:spPr>
          <a:xfrm>
            <a:off x="1800808" y="2116001"/>
            <a:ext cx="8117633" cy="338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预测视角前瞻性</a:t>
            </a:r>
            <a:r>
              <a:rPr lang="zh-CN" altLang="en-US" sz="2000" dirty="0">
                <a:solidFill>
                  <a:schemeClr val="bg1"/>
                </a:solidFill>
              </a:rPr>
              <a:t>：从“挖掘已有项目”转向“预测未来优质项目”的风向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评估维度综合性</a:t>
            </a:r>
            <a:r>
              <a:rPr lang="zh-CN" altLang="en-US" sz="2000" dirty="0">
                <a:solidFill>
                  <a:schemeClr val="bg1"/>
                </a:solidFill>
              </a:rPr>
              <a:t>：超越</a:t>
            </a:r>
            <a:r>
              <a:rPr lang="en-US" altLang="zh-CN" sz="2000" dirty="0">
                <a:solidFill>
                  <a:schemeClr val="bg1"/>
                </a:solidFill>
              </a:rPr>
              <a:t>Star/Fork</a:t>
            </a:r>
            <a:r>
              <a:rPr lang="zh-CN" altLang="en-US" sz="2000" dirty="0">
                <a:solidFill>
                  <a:schemeClr val="bg1"/>
                </a:solidFill>
              </a:rPr>
              <a:t>等单一点击量指标，构建涵盖社区活力、代码质量、协作效率、主题健康度及成长势头的五维评估模型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分析方法智能化</a:t>
            </a:r>
            <a:r>
              <a:rPr lang="zh-CN" altLang="en-US" sz="2000" dirty="0">
                <a:solidFill>
                  <a:schemeClr val="bg1"/>
                </a:solidFill>
              </a:rPr>
              <a:t>：引入自然语言处理（</a:t>
            </a:r>
            <a:r>
              <a:rPr lang="en-US" altLang="zh-CN" sz="2000" dirty="0">
                <a:solidFill>
                  <a:schemeClr val="bg1"/>
                </a:solidFill>
              </a:rPr>
              <a:t>NLP</a:t>
            </a:r>
            <a:r>
              <a:rPr lang="zh-CN" altLang="en-US" sz="2000" dirty="0">
                <a:solidFill>
                  <a:schemeClr val="bg1"/>
                </a:solidFill>
              </a:rPr>
              <a:t>）进行主题聚焦度分析，并联通智能体大模型对未来成长性进行量化预测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成果呈现实用性</a:t>
            </a:r>
            <a:r>
              <a:rPr lang="zh-CN" altLang="en-US" sz="2000" dirty="0">
                <a:solidFill>
                  <a:schemeClr val="bg1"/>
                </a:solidFill>
              </a:rPr>
              <a:t>：提供交互式可视化榜单和深度分析报告，直接服务于用户的发现与决策流程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1400" spc="-100" dirty="0">
              <a:solidFill>
                <a:schemeClr val="bg1"/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50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E8597-15CA-1C6E-94E7-F9022886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1026154-D294-441B-1C11-837EF1F0D5A6}"/>
              </a:ext>
            </a:extLst>
          </p:cNvPr>
          <p:cNvSpPr/>
          <p:nvPr/>
        </p:nvSpPr>
        <p:spPr>
          <a:xfrm>
            <a:off x="3180522" y="1866188"/>
            <a:ext cx="5898349" cy="2840944"/>
          </a:xfrm>
          <a:prstGeom prst="rect">
            <a:avLst/>
          </a:prstGeom>
          <a:solidFill>
            <a:srgbClr val="2F427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5CC4D5FA-59F3-A538-5245-A204B3BDF5FF}"/>
              </a:ext>
            </a:extLst>
          </p:cNvPr>
          <p:cNvSpPr/>
          <p:nvPr/>
        </p:nvSpPr>
        <p:spPr>
          <a:xfrm>
            <a:off x="942413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C000"/>
              </a:solidFill>
              <a:cs typeface="汉仪旗黑-55简" panose="00020600040101010101" charset="-128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F3F9CCA-68D1-9B52-878E-8E19BE189929}"/>
              </a:ext>
            </a:extLst>
          </p:cNvPr>
          <p:cNvSpPr/>
          <p:nvPr/>
        </p:nvSpPr>
        <p:spPr>
          <a:xfrm>
            <a:off x="-1" y="-57591"/>
            <a:ext cx="5357192" cy="1731515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2A4E5A-8106-F248-F672-9AC7444E64E5}"/>
              </a:ext>
            </a:extLst>
          </p:cNvPr>
          <p:cNvSpPr txBox="1"/>
          <p:nvPr/>
        </p:nvSpPr>
        <p:spPr>
          <a:xfrm>
            <a:off x="-335473" y="139329"/>
            <a:ext cx="3515995" cy="66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数据来源</a:t>
            </a:r>
          </a:p>
        </p:txBody>
      </p:sp>
      <p:sp>
        <p:nvSpPr>
          <p:cNvPr id="38" name="文本框 37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E1442DBC-113D-61B6-F6FE-16B1B50FEE69}"/>
              </a:ext>
            </a:extLst>
          </p:cNvPr>
          <p:cNvSpPr txBox="1"/>
          <p:nvPr/>
        </p:nvSpPr>
        <p:spPr>
          <a:xfrm>
            <a:off x="3743768" y="2285281"/>
            <a:ext cx="4682406" cy="191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项目数据采集于 </a:t>
            </a:r>
            <a:r>
              <a:rPr lang="en-US" altLang="zh-CN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GitHub </a:t>
            </a: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平台上的开源项目，通过 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GitHub API </a:t>
            </a: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获取项目的多种数据，包括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代码提交量</a:t>
            </a: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Issue 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数据、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Star 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数、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Fork 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数、贡献者数量、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Pull Requests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内</a:t>
            </a: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容等。</a:t>
            </a:r>
            <a:endParaRPr sz="1600" spc="-100" dirty="0">
              <a:solidFill>
                <a:schemeClr val="bg1"/>
              </a:solidFill>
              <a:uFillTx/>
              <a:latin typeface="Cambria" panose="02040503050406030204" pitchFamily="18" charset="0"/>
              <a:ea typeface="Cambria" panose="02040503050406030204" pitchFamily="18" charset="0"/>
              <a:cs typeface="Microsoft Sans Serif" panose="020B0604020202020204" pitchFamily="34" charset="0"/>
              <a:sym typeface="汉仪旗黑-55简" panose="00020600040101010101" charset="-128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0353F1-38DC-0D99-58BB-A34E9158FDB1}"/>
              </a:ext>
            </a:extLst>
          </p:cNvPr>
          <p:cNvGrpSpPr/>
          <p:nvPr/>
        </p:nvGrpSpPr>
        <p:grpSpPr>
          <a:xfrm>
            <a:off x="8567020" y="1447081"/>
            <a:ext cx="838200" cy="838200"/>
            <a:chOff x="2478405" y="2089785"/>
            <a:chExt cx="838200" cy="8382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6CC6F96-D7ED-F7A8-5BC0-7A2965069956}"/>
                </a:ext>
              </a:extLst>
            </p:cNvPr>
            <p:cNvSpPr/>
            <p:nvPr/>
          </p:nvSpPr>
          <p:spPr>
            <a:xfrm>
              <a:off x="2478405" y="2089785"/>
              <a:ext cx="838200" cy="838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  <a:cs typeface="汉仪旗黑-55简" panose="00020600040101010101" charset="-128"/>
              </a:endParaRPr>
            </a:p>
          </p:txBody>
        </p:sp>
        <p:pic>
          <p:nvPicPr>
            <p:cNvPr id="44" name="图形 23">
              <a:extLst>
                <a:ext uri="{FF2B5EF4-FFF2-40B4-BE49-F238E27FC236}">
                  <a16:creationId xmlns:a16="http://schemas.microsoft.com/office/drawing/2014/main" id="{F29ED3D0-6D52-3991-8C54-EB344E47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52078" y="2263458"/>
              <a:ext cx="490855" cy="490855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6E7B90-43C2-36C4-3101-A0552B3958D0}"/>
              </a:ext>
            </a:extLst>
          </p:cNvPr>
          <p:cNvGrpSpPr/>
          <p:nvPr/>
        </p:nvGrpSpPr>
        <p:grpSpPr>
          <a:xfrm>
            <a:off x="6799388" y="3792060"/>
            <a:ext cx="4841474" cy="2736735"/>
            <a:chOff x="6342188" y="3682729"/>
            <a:chExt cx="4841474" cy="27367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0BE2E2-5B35-EC5B-BEFC-852A0EED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68974" y="3682729"/>
              <a:ext cx="3214688" cy="268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6BBFFB-3868-EAFD-CFDF-339D4534A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6342188" y="4982453"/>
              <a:ext cx="2728912" cy="1437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A4AE458-5682-2348-0CAD-BEE61441C3F3}"/>
                </a:ext>
              </a:extLst>
            </p:cNvPr>
            <p:cNvGrpSpPr/>
            <p:nvPr/>
          </p:nvGrpSpPr>
          <p:grpSpPr>
            <a:xfrm>
              <a:off x="6791618" y="3826301"/>
              <a:ext cx="4213466" cy="2294581"/>
              <a:chOff x="6791618" y="3826301"/>
              <a:chExt cx="4213466" cy="229458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D05AFEC-7A53-B2B5-0519-F37544064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6905" y="3826301"/>
                <a:ext cx="2888179" cy="1731086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A87970C-144F-2F46-21E7-9960D6ADE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1618" y="5161915"/>
                <a:ext cx="1830053" cy="9589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969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1476" y="710501"/>
            <a:ext cx="3515995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汉仪旗黑-55简" panose="00020600040101010101" charset="-128"/>
              </a:rPr>
              <a:t>What is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仿宋" panose="02010609060101010101" pitchFamily="49" charset="-122"/>
                <a:cs typeface="汉仪旗黑-55简" panose="00020600040101010101" charset="-128"/>
              </a:rPr>
              <a:t>新生态优质项目？</a:t>
            </a:r>
            <a:endParaRPr lang="zh-CN" sz="2400" b="1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仿宋" panose="02010609060101010101" pitchFamily="49" charset="-122"/>
              <a:cs typeface="汉仪旗黑-55简" panose="00020600040101010101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02430" y="5374534"/>
            <a:ext cx="2496820" cy="837423"/>
          </a:xfrm>
          <a:prstGeom prst="rect">
            <a:avLst/>
          </a:prstGeom>
          <a:blipFill rotWithShape="1">
            <a:blip r:embed="rId2"/>
            <a:stretch>
              <a:fillRect l="-31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49130" y="5374534"/>
            <a:ext cx="4446270" cy="837423"/>
          </a:xfrm>
          <a:prstGeom prst="rect">
            <a:avLst/>
          </a:prstGeom>
          <a:blipFill rotWithShape="1">
            <a:blip r:embed="rId3"/>
            <a:stretch>
              <a:fillRect t="-9000"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75145" y="5374534"/>
            <a:ext cx="2496820" cy="837423"/>
          </a:xfrm>
          <a:prstGeom prst="rect">
            <a:avLst/>
          </a:prstGeom>
          <a:blipFill rotWithShape="1">
            <a:blip r:embed="rId4"/>
            <a:stretch>
              <a:fillRect l="-31000" t="-13000" r="-2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1C8A99-92A6-FC29-2A7D-7C815039AD9F}"/>
              </a:ext>
            </a:extLst>
          </p:cNvPr>
          <p:cNvGrpSpPr/>
          <p:nvPr/>
        </p:nvGrpSpPr>
        <p:grpSpPr>
          <a:xfrm>
            <a:off x="1511632" y="2268421"/>
            <a:ext cx="9709645" cy="2937910"/>
            <a:chOff x="1302728" y="1797516"/>
            <a:chExt cx="9456492" cy="2937910"/>
          </a:xfrm>
        </p:grpSpPr>
        <p:sp>
          <p:nvSpPr>
            <p:cNvPr id="46" name="文本框 45" descr="7b0a20202020227461726765744d6f64756c65223a20226b6f6e6c696e65666f6e7473220a7d0a"/>
            <p:cNvSpPr txBox="1"/>
            <p:nvPr/>
          </p:nvSpPr>
          <p:spPr>
            <a:xfrm>
              <a:off x="1886365" y="2330152"/>
              <a:ext cx="2747963" cy="240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项目创建时间在 </a:t>
              </a:r>
              <a:r>
                <a:rPr lang="en-US" altLang="zh-CN" b="1" dirty="0"/>
                <a:t>6</a:t>
              </a:r>
              <a:r>
                <a:rPr lang="zh-CN" altLang="en-US" b="1" dirty="0"/>
                <a:t>至</a:t>
              </a:r>
              <a:r>
                <a:rPr lang="en-US" altLang="zh-CN" b="1" dirty="0"/>
                <a:t>18</a:t>
              </a:r>
              <a:r>
                <a:rPr lang="zh-CN" altLang="en-US" b="1" dirty="0"/>
                <a:t>个月</a:t>
              </a:r>
              <a:r>
                <a:rPr lang="zh-CN" altLang="en-US" dirty="0"/>
                <a:t> 之间。此阶段项目已度过最初的构思期，有了一定的代码基础和社区互动，但尚未进入稳定成熟期，是评估其未来轨迹的关键窗口。</a:t>
              </a:r>
              <a:endParaRPr sz="1300" spc="-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汉仪书宋二S" panose="00020600040101010101" charset="-122"/>
                <a:ea typeface="汉仪书宋二S" panose="00020600040101010101" charset="-122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827750" y="186055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书宋二S" panose="00020600040101010101" charset="-122"/>
                  <a:ea typeface="汉仪书宋二S" panose="00020600040101010101" charset="-122"/>
                  <a:cs typeface="汉仪旗黑-55简" panose="00020600040101010101" charset="-128"/>
                  <a:sym typeface="汉仪旗黑-55简" panose="00020600040101010101" charset="-122"/>
                </a:rPr>
                <a:t>年龄条件：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汉仪书宋二S" panose="00020600040101010101" charset="-122"/>
                <a:ea typeface="汉仪书宋二S" panose="00020600040101010101" charset="-122"/>
                <a:cs typeface="汉仪旗黑-55简" panose="00020600040101010101" charset="-128"/>
                <a:sym typeface="汉仪旗黑-55简" panose="00020600040101010101" charset="-122"/>
              </a:endParaRPr>
            </a:p>
          </p:txBody>
        </p:sp>
        <p:sp>
          <p:nvSpPr>
            <p:cNvPr id="17" name="文本框 16" descr="7b0a20202020227461726765744d6f64756c65223a20226b6f6e6c696e65666f6e7473220a7d0a"/>
            <p:cNvSpPr txBox="1"/>
            <p:nvPr/>
          </p:nvSpPr>
          <p:spPr>
            <a:xfrm>
              <a:off x="5354083" y="2330857"/>
              <a:ext cx="2420503" cy="240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当前获得的 </a:t>
              </a:r>
              <a:r>
                <a:rPr lang="en-US" altLang="zh-CN" dirty="0"/>
                <a:t>Star</a:t>
              </a:r>
              <a:r>
                <a:rPr lang="zh-CN" altLang="en-US" dirty="0"/>
                <a:t>数量少于</a:t>
              </a:r>
              <a:r>
                <a:rPr lang="en-US" altLang="zh-CN" dirty="0"/>
                <a:t>500</a:t>
              </a:r>
              <a:r>
                <a:rPr lang="zh-CN" altLang="en-US" dirty="0"/>
                <a:t>。此标准旨在过滤掉已经获得市场广泛认可、进入快速增长通道的项目，专注于真正的“早期”阶段。</a:t>
              </a:r>
              <a:endParaRPr dirty="0">
                <a:sym typeface="汉仪旗黑-55简" panose="00020600040101010101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91047" y="1850788"/>
              <a:ext cx="1549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书宋二S" panose="00020600040101010101" charset="-122"/>
                  <a:ea typeface="汉仪书宋二S" panose="00020600040101010101" charset="-122"/>
                  <a:sym typeface="汉仪旗黑-55简" panose="00020600040101010101" charset="-122"/>
                </a:rPr>
                <a:t>规模条件</a:t>
              </a:r>
            </a:p>
          </p:txBody>
        </p:sp>
        <p:pic>
          <p:nvPicPr>
            <p:cNvPr id="73" name="图片 72" descr="image-glyph-1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2728" y="2001310"/>
              <a:ext cx="337185" cy="33718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E9C012D-45FA-2AC8-F040-870997767B34}"/>
                </a:ext>
              </a:extLst>
            </p:cNvPr>
            <p:cNvSpPr txBox="1"/>
            <p:nvPr/>
          </p:nvSpPr>
          <p:spPr>
            <a:xfrm>
              <a:off x="8751369" y="1797516"/>
              <a:ext cx="1752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书宋二S" panose="00020600040101010101" charset="-122"/>
                  <a:ea typeface="汉仪书宋二S" panose="00020600040101010101" charset="-122"/>
                  <a:sym typeface="汉仪旗黑-55简" panose="00020600040101010101" charset="-122"/>
                </a:rPr>
                <a:t>活力条件</a:t>
              </a:r>
            </a:p>
          </p:txBody>
        </p:sp>
        <p:pic>
          <p:nvPicPr>
            <p:cNvPr id="18" name="图片 67" descr="archive-paper-glyph-48">
              <a:extLst>
                <a:ext uri="{FF2B5EF4-FFF2-40B4-BE49-F238E27FC236}">
                  <a16:creationId xmlns:a16="http://schemas.microsoft.com/office/drawing/2014/main" id="{C54DFF78-DA8A-59A0-CD60-9C46B5B9F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6838" y="1933445"/>
              <a:ext cx="340995" cy="34099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0FDBEBD-B331-5212-A492-8CAA631D2A03}"/>
                </a:ext>
              </a:extLst>
            </p:cNvPr>
            <p:cNvSpPr txBox="1"/>
            <p:nvPr/>
          </p:nvSpPr>
          <p:spPr>
            <a:xfrm>
              <a:off x="8668650" y="2357746"/>
              <a:ext cx="209057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在最近 </a:t>
              </a:r>
              <a:r>
                <a:rPr lang="en-US" altLang="zh-CN" dirty="0"/>
                <a:t>90</a:t>
              </a:r>
              <a:r>
                <a:rPr lang="zh-CN" altLang="en-US" dirty="0"/>
                <a:t>天内有代码提交或协作活动（</a:t>
              </a:r>
              <a:r>
                <a:rPr lang="en-US" altLang="zh-CN" dirty="0"/>
                <a:t>Commit, Issue, PR</a:t>
              </a:r>
              <a:r>
                <a:rPr lang="zh-CN" altLang="en-US" dirty="0"/>
                <a:t>）。确保项目处于活跃开发状态，排除已被放弃的“僵尸项目”。</a:t>
              </a:r>
            </a:p>
          </p:txBody>
        </p:sp>
        <p:pic>
          <p:nvPicPr>
            <p:cNvPr id="24" name="图片 67" descr="archive-paper-glyph-48">
              <a:extLst>
                <a:ext uri="{FF2B5EF4-FFF2-40B4-BE49-F238E27FC236}">
                  <a16:creationId xmlns:a16="http://schemas.microsoft.com/office/drawing/2014/main" id="{71A3F289-3329-9F16-B7E0-6324F704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3198" y="1900804"/>
              <a:ext cx="387032" cy="340995"/>
            </a:xfrm>
            <a:prstGeom prst="rect">
              <a:avLst/>
            </a:prstGeom>
          </p:spPr>
        </p:pic>
      </p:grpSp>
      <p:sp>
        <p:nvSpPr>
          <p:cNvPr id="4" name="任意多边形 10">
            <a:extLst>
              <a:ext uri="{FF2B5EF4-FFF2-40B4-BE49-F238E27FC236}">
                <a16:creationId xmlns:a16="http://schemas.microsoft.com/office/drawing/2014/main" id="{A0115038-1107-7920-563B-4C87FE1C6B2E}"/>
              </a:ext>
            </a:extLst>
          </p:cNvPr>
          <p:cNvSpPr/>
          <p:nvPr/>
        </p:nvSpPr>
        <p:spPr>
          <a:xfrm>
            <a:off x="-1" y="0"/>
            <a:ext cx="6649131" cy="1990074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A3A4EB-A1C1-9039-081C-E0DD490D329F}"/>
              </a:ext>
            </a:extLst>
          </p:cNvPr>
          <p:cNvSpPr txBox="1"/>
          <p:nvPr/>
        </p:nvSpPr>
        <p:spPr>
          <a:xfrm>
            <a:off x="-1" y="181606"/>
            <a:ext cx="3783965" cy="105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对新生代数据定义与清洗整理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20D9830-5CA1-D519-22B7-3B0D3EC13079}"/>
              </a:ext>
            </a:extLst>
          </p:cNvPr>
          <p:cNvSpPr/>
          <p:nvPr/>
        </p:nvSpPr>
        <p:spPr>
          <a:xfrm>
            <a:off x="1371870" y="2227915"/>
            <a:ext cx="663023" cy="715558"/>
          </a:xfrm>
          <a:prstGeom prst="ellipse">
            <a:avLst/>
          </a:prstGeom>
          <a:gradFill flip="none" rotWithShape="0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  <a:tileRect/>
          </a:gradFill>
          <a:ln w="57150" cap="rnd">
            <a:noFill/>
            <a:prstDash val="solid"/>
            <a:round/>
          </a:ln>
          <a:effectLst>
            <a:outerShdw blurRad="254000" dist="1270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r>
              <a:rPr lang="zh-CN" altLang="en-US" b="1" dirty="0">
                <a:solidFill>
                  <a:srgbClr val="FFFFFF"/>
                </a:solidFill>
              </a:rPr>
              <a:t>01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0A0285-53A2-703F-73A5-43E62F2CB344}"/>
              </a:ext>
            </a:extLst>
          </p:cNvPr>
          <p:cNvSpPr/>
          <p:nvPr/>
        </p:nvSpPr>
        <p:spPr>
          <a:xfrm>
            <a:off x="5003906" y="2199556"/>
            <a:ext cx="663023" cy="715558"/>
          </a:xfrm>
          <a:prstGeom prst="ellipse">
            <a:avLst/>
          </a:prstGeom>
          <a:solidFill>
            <a:srgbClr val="FFC000"/>
          </a:solidFill>
          <a:ln w="57150" cap="rnd">
            <a:noFill/>
            <a:prstDash val="solid"/>
            <a:round/>
          </a:ln>
          <a:effectLst>
            <a:outerShdw blurRad="254000" dist="127000" dir="2700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r>
              <a:rPr lang="zh-CN" altLang="en-US" b="1" dirty="0">
                <a:solidFill>
                  <a:srgbClr val="FFFFFF"/>
                </a:solidFill>
              </a:rPr>
              <a:t>02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8CD19C4-EA13-3E3D-8269-F91854256566}"/>
              </a:ext>
            </a:extLst>
          </p:cNvPr>
          <p:cNvSpPr/>
          <p:nvPr/>
        </p:nvSpPr>
        <p:spPr>
          <a:xfrm>
            <a:off x="8407248" y="2227915"/>
            <a:ext cx="663023" cy="715558"/>
          </a:xfrm>
          <a:prstGeom prst="ellipse">
            <a:avLst/>
          </a:prstGeom>
          <a:gradFill flip="none" rotWithShape="0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  <a:tileRect/>
          </a:gradFill>
          <a:ln w="57150" cap="rnd">
            <a:noFill/>
            <a:prstDash val="solid"/>
            <a:round/>
          </a:ln>
          <a:effectLst>
            <a:outerShdw blurRad="254000" dist="1270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r>
              <a:rPr lang="zh-CN" altLang="en-US" b="1" dirty="0">
                <a:solidFill>
                  <a:srgbClr val="FFFFFF"/>
                </a:solidFill>
              </a:rPr>
              <a:t>03</a:t>
            </a:r>
            <a:endParaRPr lang="en-US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F9B4291-CFA7-1B01-804D-6169A38C325D}"/>
              </a:ext>
            </a:extLst>
          </p:cNvPr>
          <p:cNvSpPr/>
          <p:nvPr/>
        </p:nvSpPr>
        <p:spPr>
          <a:xfrm>
            <a:off x="7444409" y="973896"/>
            <a:ext cx="4343400" cy="316852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-1" y="0"/>
            <a:ext cx="7141115" cy="1850259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52319" y="5031695"/>
            <a:ext cx="4139682" cy="182630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7" name="图片 6" descr="ppt尺寸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8" y="6419834"/>
            <a:ext cx="7990329" cy="4495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81606"/>
            <a:ext cx="4050504" cy="105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对新生代数据定义与清洗整理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CF3831-06B5-0B62-F8E1-804B6144E5F6}"/>
              </a:ext>
            </a:extLst>
          </p:cNvPr>
          <p:cNvGrpSpPr/>
          <p:nvPr/>
        </p:nvGrpSpPr>
        <p:grpSpPr>
          <a:xfrm>
            <a:off x="191402" y="3419195"/>
            <a:ext cx="4468101" cy="1162839"/>
            <a:chOff x="191402" y="3419195"/>
            <a:chExt cx="4468101" cy="1162839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BE606B9C-39F0-9415-C029-18D3EBA4EECA}"/>
                </a:ext>
              </a:extLst>
            </p:cNvPr>
            <p:cNvSpPr/>
            <p:nvPr/>
          </p:nvSpPr>
          <p:spPr>
            <a:xfrm>
              <a:off x="555632" y="3712981"/>
              <a:ext cx="3913558" cy="86905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 descr="7b0a20202020227461726765744d6f64756c65223a20226b6f6e6c696e65666f6e7473220a7d0a"/>
            <p:cNvSpPr txBox="1"/>
            <p:nvPr/>
          </p:nvSpPr>
          <p:spPr>
            <a:xfrm>
              <a:off x="191402" y="3788252"/>
              <a:ext cx="4225065" cy="66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20000"/>
                </a:lnSpc>
              </a:pPr>
              <a:r>
                <a:rPr lang="en-US" altLang="zh-CN" sz="1600" dirty="0"/>
                <a:t>“</a:t>
              </a:r>
              <a:r>
                <a:rPr lang="en-US" altLang="zh-CN" sz="1600" dirty="0" err="1"/>
                <a:t>stargazers_count</a:t>
              </a:r>
              <a:r>
                <a:rPr lang="en-US" altLang="zh-CN" sz="1600" dirty="0"/>
                <a:t> &lt; 500”</a:t>
              </a:r>
            </a:p>
            <a:p>
              <a:pPr lvl="1">
                <a:lnSpc>
                  <a:spcPct val="120000"/>
                </a:lnSpc>
              </a:pPr>
              <a:r>
                <a:rPr lang="zh-CN" altLang="en-US" sz="1600" dirty="0"/>
                <a:t>聚焦于尚未爆发的“潜力股”</a:t>
              </a:r>
              <a:endParaRPr sz="1600" dirty="0">
                <a:sym typeface="汉仪旗黑-55简" panose="00020600040101010101" charset="-128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CD76147-287A-CC63-6CF5-2532BAF04846}"/>
                </a:ext>
              </a:extLst>
            </p:cNvPr>
            <p:cNvGrpSpPr/>
            <p:nvPr/>
          </p:nvGrpSpPr>
          <p:grpSpPr>
            <a:xfrm>
              <a:off x="2974859" y="3419195"/>
              <a:ext cx="1684644" cy="522525"/>
              <a:chOff x="3084195" y="2646124"/>
              <a:chExt cx="1684644" cy="5225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2597DA2-F6FD-93F3-14C0-DF734D5619B1}"/>
                  </a:ext>
                </a:extLst>
              </p:cNvPr>
              <p:cNvSpPr/>
              <p:nvPr/>
            </p:nvSpPr>
            <p:spPr>
              <a:xfrm>
                <a:off x="3084195" y="2646124"/>
                <a:ext cx="1684644" cy="522525"/>
              </a:xfrm>
              <a:prstGeom prst="rect">
                <a:avLst/>
              </a:prstGeom>
              <a:solidFill>
                <a:srgbClr val="AEBCDF"/>
              </a:solidFill>
              <a:ln>
                <a:noFill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3445686" y="2728673"/>
                <a:ext cx="11328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  <a:latin typeface="汉仪书宋二S" panose="00020600040101010101" charset="-122"/>
                    <a:ea typeface="汉仪书宋二S" panose="00020600040101010101" charset="-122"/>
                    <a:sym typeface="汉仪旗黑-55简" panose="00020600040101010101" charset="-122"/>
                  </a:rPr>
                  <a:t>规模限制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47F3DDF-A2F3-FC51-D39A-28D9854F1892}"/>
              </a:ext>
            </a:extLst>
          </p:cNvPr>
          <p:cNvGrpSpPr/>
          <p:nvPr/>
        </p:nvGrpSpPr>
        <p:grpSpPr>
          <a:xfrm>
            <a:off x="517083" y="4866884"/>
            <a:ext cx="4196669" cy="1223112"/>
            <a:chOff x="505598" y="4643748"/>
            <a:chExt cx="4196669" cy="122311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B0B4C76-4550-AE39-BBD0-97C4261569DF}"/>
                </a:ext>
              </a:extLst>
            </p:cNvPr>
            <p:cNvSpPr/>
            <p:nvPr/>
          </p:nvSpPr>
          <p:spPr>
            <a:xfrm>
              <a:off x="555632" y="4909302"/>
              <a:ext cx="3854918" cy="95755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 descr="7b0a20202020227461726765744d6f64756c65223a20226b6f6e6c696e65666f6e7473220a7d0a"/>
            <p:cNvSpPr txBox="1"/>
            <p:nvPr/>
          </p:nvSpPr>
          <p:spPr>
            <a:xfrm>
              <a:off x="505598" y="5101922"/>
              <a:ext cx="3734240" cy="66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>
                <a:lnSpc>
                  <a:spcPct val="120000"/>
                </a:lnSpc>
              </a:pPr>
              <a:r>
                <a:rPr lang="en-US" altLang="zh-CN" sz="1600" dirty="0"/>
                <a:t>“</a:t>
              </a:r>
              <a:r>
                <a:rPr lang="en-US" altLang="zh-CN" sz="1600" dirty="0" err="1"/>
                <a:t>pushed_at</a:t>
              </a:r>
              <a:r>
                <a:rPr lang="en-US" altLang="zh-CN" sz="1600" dirty="0"/>
                <a:t>” </a:t>
              </a:r>
              <a:r>
                <a:rPr lang="zh-CN" altLang="en-US" sz="1600" dirty="0"/>
                <a:t>在最近</a:t>
              </a:r>
              <a:r>
                <a:rPr lang="en-US" altLang="zh-CN" sz="1600" dirty="0"/>
                <a:t>90</a:t>
              </a:r>
              <a:r>
                <a:rPr lang="zh-CN" altLang="en-US" sz="1600" dirty="0"/>
                <a:t>天内，确保项目非完全停滞</a:t>
              </a:r>
              <a:endParaRPr sz="1600" dirty="0">
                <a:sym typeface="汉仪旗黑-55简" panose="00020600040101010101" charset="-128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7EBF666-21A1-864C-3626-8C9371709151}"/>
                </a:ext>
              </a:extLst>
            </p:cNvPr>
            <p:cNvGrpSpPr/>
            <p:nvPr/>
          </p:nvGrpSpPr>
          <p:grpSpPr>
            <a:xfrm>
              <a:off x="2984295" y="4643748"/>
              <a:ext cx="1717972" cy="522525"/>
              <a:chOff x="3076913" y="3837934"/>
              <a:chExt cx="1717972" cy="522525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569A7AD-283F-2A8E-9242-4BBF03C2599A}"/>
                  </a:ext>
                </a:extLst>
              </p:cNvPr>
              <p:cNvSpPr/>
              <p:nvPr/>
            </p:nvSpPr>
            <p:spPr>
              <a:xfrm>
                <a:off x="3076913" y="3837934"/>
                <a:ext cx="1684644" cy="522525"/>
              </a:xfrm>
              <a:prstGeom prst="rect">
                <a:avLst/>
              </a:prstGeom>
              <a:solidFill>
                <a:srgbClr val="AEBCDF"/>
              </a:solidFill>
              <a:ln>
                <a:noFill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3310480" y="3915989"/>
                <a:ext cx="14844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  <a:latin typeface="汉仪书宋二S" panose="00020600040101010101" charset="-122"/>
                    <a:ea typeface="汉仪书宋二S" panose="00020600040101010101" charset="-122"/>
                    <a:sym typeface="汉仪旗黑-55简" panose="00020600040101010101" charset="-122"/>
                  </a:rPr>
                  <a:t>活跃度门槛</a:t>
                </a:r>
              </a:p>
            </p:txBody>
          </p:sp>
        </p:grpSp>
      </p:grpSp>
      <p:sp>
        <p:nvSpPr>
          <p:cNvPr id="79" name="文本框 78" descr="7b0a20202020227461726765744d6f64756c65223a20226b6f6e6c696e65666f6e7473220a7d0a"/>
          <p:cNvSpPr txBox="1"/>
          <p:nvPr/>
        </p:nvSpPr>
        <p:spPr>
          <a:xfrm>
            <a:off x="7581846" y="1335423"/>
            <a:ext cx="4063980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对筛选出的项目列表，批量抓取多维度数据：</a:t>
            </a:r>
          </a:p>
          <a:p>
            <a:r>
              <a:rPr lang="zh-CN" altLang="en-US" sz="1600" b="1" dirty="0"/>
              <a:t>仓库元数据</a:t>
            </a:r>
            <a:r>
              <a:rPr lang="zh-CN" altLang="en-US" sz="1600" dirty="0"/>
              <a:t>：</a:t>
            </a:r>
            <a:r>
              <a:rPr lang="en-US" altLang="zh-CN" sz="1600" dirty="0"/>
              <a:t>Star</a:t>
            </a:r>
            <a:r>
              <a:rPr lang="zh-CN" altLang="en-US" sz="1600" dirty="0"/>
              <a:t>、</a:t>
            </a:r>
            <a:r>
              <a:rPr lang="en-US" altLang="zh-CN" sz="1600" dirty="0"/>
              <a:t>Fork</a:t>
            </a:r>
            <a:r>
              <a:rPr lang="zh-CN" altLang="en-US" sz="1600" dirty="0"/>
              <a:t>、</a:t>
            </a:r>
            <a:r>
              <a:rPr lang="en-US" altLang="zh-CN" sz="1600" dirty="0"/>
              <a:t>Watch</a:t>
            </a:r>
            <a:r>
              <a:rPr lang="zh-CN" altLang="en-US" sz="1600" dirty="0"/>
              <a:t>、</a:t>
            </a:r>
            <a:r>
              <a:rPr lang="en-US" altLang="zh-CN" sz="1600" dirty="0"/>
              <a:t>License</a:t>
            </a:r>
            <a:r>
              <a:rPr lang="zh-CN" altLang="en-US" sz="1600" dirty="0"/>
              <a:t>、语言、主题等</a:t>
            </a:r>
          </a:p>
          <a:p>
            <a:r>
              <a:rPr lang="zh-CN" altLang="en-US" sz="1600" b="1" dirty="0"/>
              <a:t>活动数据</a:t>
            </a:r>
            <a:r>
              <a:rPr lang="zh-CN" altLang="en-US" sz="1600" dirty="0"/>
              <a:t>：</a:t>
            </a:r>
            <a:r>
              <a:rPr lang="en-US" altLang="zh-CN" sz="1600" dirty="0"/>
              <a:t>Commits</a:t>
            </a:r>
            <a:r>
              <a:rPr lang="zh-CN" altLang="en-US" sz="1600" dirty="0"/>
              <a:t>历史、</a:t>
            </a:r>
            <a:r>
              <a:rPr lang="en-US" altLang="zh-CN" sz="1600" dirty="0"/>
              <a:t>Releases</a:t>
            </a:r>
            <a:r>
              <a:rPr lang="zh-CN" altLang="en-US" sz="1600" dirty="0"/>
              <a:t>、</a:t>
            </a:r>
            <a:r>
              <a:rPr lang="en-US" altLang="zh-CN" sz="1600" dirty="0"/>
              <a:t>Contributors</a:t>
            </a:r>
            <a:r>
              <a:rPr lang="zh-CN" altLang="en-US" sz="1600" dirty="0"/>
              <a:t>列表</a:t>
            </a:r>
          </a:p>
          <a:p>
            <a:r>
              <a:rPr lang="zh-CN" altLang="en-US" sz="1600" b="1" dirty="0"/>
              <a:t>协作数据</a:t>
            </a:r>
            <a:r>
              <a:rPr lang="zh-CN" altLang="en-US" sz="1600" dirty="0"/>
              <a:t>：</a:t>
            </a:r>
            <a:r>
              <a:rPr lang="en-US" altLang="zh-CN" sz="1600" dirty="0"/>
              <a:t>Issues</a:t>
            </a:r>
            <a:r>
              <a:rPr lang="zh-CN" altLang="en-US" sz="1600" dirty="0"/>
              <a:t>（开启</a:t>
            </a:r>
            <a:r>
              <a:rPr lang="en-US" altLang="zh-CN" sz="1600" dirty="0"/>
              <a:t>/</a:t>
            </a:r>
            <a:r>
              <a:rPr lang="zh-CN" altLang="en-US" sz="1600" dirty="0"/>
              <a:t>关闭状态、评论数、标签）、</a:t>
            </a:r>
            <a:r>
              <a:rPr lang="en-US" altLang="zh-CN" sz="1600" dirty="0"/>
              <a:t>Pull Requests</a:t>
            </a:r>
            <a:r>
              <a:rPr lang="zh-CN" altLang="en-US" sz="1600" dirty="0"/>
              <a:t>（状态、评论数、审查状态）</a:t>
            </a:r>
          </a:p>
          <a:p>
            <a:r>
              <a:rPr lang="zh-CN" altLang="en-US" sz="1600" b="1" dirty="0"/>
              <a:t>内容数据</a:t>
            </a:r>
            <a:r>
              <a:rPr lang="zh-CN" altLang="en-US" sz="1600" dirty="0"/>
              <a:t>：</a:t>
            </a:r>
            <a:r>
              <a:rPr lang="en-US" altLang="zh-CN" sz="1600" dirty="0"/>
              <a:t>README</a:t>
            </a:r>
            <a:r>
              <a:rPr lang="zh-CN" altLang="en-US" sz="1600" dirty="0"/>
              <a:t>文件、代码目录结构（通过</a:t>
            </a:r>
            <a:r>
              <a:rPr lang="en-US" altLang="zh-CN" sz="1600" dirty="0"/>
              <a:t>Git Trees API</a:t>
            </a:r>
            <a:r>
              <a:rPr lang="zh-CN" altLang="en-US" sz="1600" dirty="0"/>
              <a:t>获取主要文件类型）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1300" spc="-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D5D123A-2FF4-6039-2610-C66F523BD9A2}"/>
              </a:ext>
            </a:extLst>
          </p:cNvPr>
          <p:cNvGrpSpPr/>
          <p:nvPr/>
        </p:nvGrpSpPr>
        <p:grpSpPr>
          <a:xfrm>
            <a:off x="6996107" y="764070"/>
            <a:ext cx="2578359" cy="535419"/>
            <a:chOff x="7366050" y="2049224"/>
            <a:chExt cx="2352862" cy="52252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F958DC2-494F-7E88-173C-B7D7CD798104}"/>
                </a:ext>
              </a:extLst>
            </p:cNvPr>
            <p:cNvSpPr/>
            <p:nvPr/>
          </p:nvSpPr>
          <p:spPr>
            <a:xfrm>
              <a:off x="7366050" y="2049224"/>
              <a:ext cx="1684644" cy="522525"/>
            </a:xfrm>
            <a:prstGeom prst="rect">
              <a:avLst/>
            </a:prstGeom>
            <a:solidFill>
              <a:srgbClr val="AEBCDF"/>
            </a:soli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7498375" y="2145373"/>
              <a:ext cx="2220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bg1"/>
                  </a:solidFill>
                  <a:latin typeface="汉仪书宋二S" panose="00020600040101010101" charset="-122"/>
                  <a:ea typeface="汉仪书宋二S" panose="00020600040101010101" charset="-122"/>
                  <a:cs typeface="汉仪旗黑-55简" panose="00020600040101010101" charset="-128"/>
                  <a:sym typeface="汉仪旗黑-55简" panose="00020600040101010101" charset="-122"/>
                </a:rPr>
                <a:t>多维度数据抓取</a:t>
              </a:r>
              <a:endParaRPr lang="zh-CN" altLang="en-US" sz="1600" b="1" dirty="0">
                <a:solidFill>
                  <a:schemeClr val="bg1"/>
                </a:solidFill>
                <a:uFillTx/>
                <a:latin typeface="汉仪书宋二S" panose="00020600040101010101" charset="-122"/>
                <a:ea typeface="汉仪书宋二S" panose="00020600040101010101" charset="-122"/>
                <a:cs typeface="汉仪旗黑-55简" panose="00020600040101010101" charset="-128"/>
                <a:sym typeface="汉仪旗黑-55简" panose="00020600040101010101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E909B64-6AA8-A501-8736-7E59B59CC160}"/>
              </a:ext>
            </a:extLst>
          </p:cNvPr>
          <p:cNvGrpSpPr/>
          <p:nvPr/>
        </p:nvGrpSpPr>
        <p:grpSpPr>
          <a:xfrm>
            <a:off x="4868687" y="2669216"/>
            <a:ext cx="2338070" cy="2337435"/>
            <a:chOff x="4927600" y="2277110"/>
            <a:chExt cx="2338070" cy="2337435"/>
          </a:xfrm>
        </p:grpSpPr>
        <p:sp>
          <p:nvSpPr>
            <p:cNvPr id="4" name="矩形 3"/>
            <p:cNvSpPr/>
            <p:nvPr/>
          </p:nvSpPr>
          <p:spPr>
            <a:xfrm>
              <a:off x="4927600" y="2277110"/>
              <a:ext cx="1113155" cy="111315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旗黑-55简" panose="00020600040101010101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152515" y="2277110"/>
              <a:ext cx="1113155" cy="1113155"/>
            </a:xfrm>
            <a:prstGeom prst="rect">
              <a:avLst/>
            </a:prstGeom>
            <a:solidFill>
              <a:srgbClr val="2F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927600" y="3501390"/>
              <a:ext cx="1113155" cy="1113155"/>
            </a:xfrm>
            <a:prstGeom prst="rect">
              <a:avLst/>
            </a:prstGeom>
            <a:solidFill>
              <a:srgbClr val="2F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52515" y="3501390"/>
              <a:ext cx="1113155" cy="111315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旗黑-55简" panose="00020600040101010101" charset="-128"/>
              </a:endParaRPr>
            </a:p>
          </p:txBody>
        </p:sp>
        <p:pic>
          <p:nvPicPr>
            <p:cNvPr id="67" name="图片 66" descr="alarm-glyph-48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76520" y="3750310"/>
              <a:ext cx="615315" cy="615315"/>
            </a:xfrm>
            <a:prstGeom prst="rect">
              <a:avLst/>
            </a:prstGeom>
          </p:spPr>
        </p:pic>
        <p:pic>
          <p:nvPicPr>
            <p:cNvPr id="68" name="图片 67" descr="archive-paper-glyph-48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18580" y="2543175"/>
              <a:ext cx="581025" cy="581025"/>
            </a:xfrm>
            <a:prstGeom prst="rect">
              <a:avLst/>
            </a:prstGeom>
          </p:spPr>
        </p:pic>
        <p:pic>
          <p:nvPicPr>
            <p:cNvPr id="69" name="图片 68" descr="cogwheel-glyph-64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89053" y="3737928"/>
              <a:ext cx="640080" cy="640080"/>
            </a:xfrm>
            <a:prstGeom prst="rect">
              <a:avLst/>
            </a:prstGeom>
          </p:spPr>
        </p:pic>
        <p:pic>
          <p:nvPicPr>
            <p:cNvPr id="73" name="图片 72" descr="image-glyph-16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07635" y="2557145"/>
              <a:ext cx="553085" cy="55308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3B3D1AC-CB4F-CB8C-4884-89810D2A90FF}"/>
              </a:ext>
            </a:extLst>
          </p:cNvPr>
          <p:cNvGrpSpPr/>
          <p:nvPr/>
        </p:nvGrpSpPr>
        <p:grpSpPr>
          <a:xfrm>
            <a:off x="567117" y="2129132"/>
            <a:ext cx="4113307" cy="1072382"/>
            <a:chOff x="555632" y="2268758"/>
            <a:chExt cx="4113307" cy="1072382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5163EEF-6E00-8291-1BE0-42E1482C8A0E}"/>
                </a:ext>
              </a:extLst>
            </p:cNvPr>
            <p:cNvSpPr/>
            <p:nvPr/>
          </p:nvSpPr>
          <p:spPr>
            <a:xfrm>
              <a:off x="555632" y="2587035"/>
              <a:ext cx="3913558" cy="66842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257DA10-B2F7-CF2C-307A-B705FC71CA0A}"/>
                </a:ext>
              </a:extLst>
            </p:cNvPr>
            <p:cNvGrpSpPr/>
            <p:nvPr/>
          </p:nvGrpSpPr>
          <p:grpSpPr>
            <a:xfrm>
              <a:off x="2984295" y="2268758"/>
              <a:ext cx="1684644" cy="522525"/>
              <a:chOff x="3241883" y="1943388"/>
              <a:chExt cx="1684644" cy="52252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F01F7D-5E20-6091-AAF8-A7A2F5EF3F93}"/>
                  </a:ext>
                </a:extLst>
              </p:cNvPr>
              <p:cNvSpPr/>
              <p:nvPr/>
            </p:nvSpPr>
            <p:spPr>
              <a:xfrm>
                <a:off x="3241883" y="1943388"/>
                <a:ext cx="1684644" cy="522525"/>
              </a:xfrm>
              <a:prstGeom prst="rect">
                <a:avLst/>
              </a:prstGeom>
              <a:solidFill>
                <a:srgbClr val="AEBCDF"/>
              </a:solidFill>
              <a:ln>
                <a:noFill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3569974" y="2024235"/>
                <a:ext cx="11328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  <a:latin typeface="汉仪书宋二S" panose="00020600040101010101" charset="-122"/>
                    <a:ea typeface="汉仪书宋二S" panose="00020600040101010101" charset="-122"/>
                    <a:sym typeface="汉仪旗黑-55简" panose="00020600040101010101" charset="-122"/>
                  </a:rPr>
                  <a:t>时间范围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D850C1E-1935-D3CD-A14B-A15B1F89383C}"/>
                </a:ext>
              </a:extLst>
            </p:cNvPr>
            <p:cNvSpPr txBox="1"/>
            <p:nvPr/>
          </p:nvSpPr>
          <p:spPr>
            <a:xfrm>
              <a:off x="582140" y="2725587"/>
              <a:ext cx="369896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“</a:t>
              </a:r>
              <a:r>
                <a:rPr lang="en-US" altLang="zh-CN" sz="1600" dirty="0" err="1"/>
                <a:t>created_at</a:t>
              </a:r>
              <a:r>
                <a:rPr lang="en-US" altLang="zh-CN" sz="1600" dirty="0"/>
                <a:t>” </a:t>
              </a:r>
              <a:r>
                <a:rPr lang="zh-CN" altLang="en-US" sz="1600" dirty="0"/>
                <a:t>在距今</a:t>
              </a:r>
              <a:r>
                <a:rPr lang="en-US" altLang="zh-CN" sz="1600" dirty="0"/>
                <a:t>6</a:t>
              </a:r>
              <a:r>
                <a:rPr lang="zh-CN" altLang="en-US" sz="1600" dirty="0"/>
                <a:t>至</a:t>
              </a:r>
              <a:r>
                <a:rPr lang="en-US" altLang="zh-CN" sz="1600" dirty="0"/>
                <a:t>18</a:t>
              </a:r>
              <a:r>
                <a:rPr lang="zh-CN" altLang="en-US" sz="1600" dirty="0"/>
                <a:t>个月之间</a:t>
              </a:r>
              <a:endParaRPr lang="zh-CN" altLang="en-US" sz="1600" dirty="0">
                <a:sym typeface="汉仪旗黑-55简" panose="00020600040101010101" charset="-128"/>
              </a:endParaRPr>
            </a:p>
            <a:p>
              <a:endParaRPr lang="zh-CN" alt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2" y="1"/>
            <a:ext cx="7691121" cy="1682948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91017" y="202684"/>
            <a:ext cx="4063091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评分指标与维度定义</a:t>
            </a:r>
          </a:p>
        </p:txBody>
      </p:sp>
      <p:sp>
        <p:nvSpPr>
          <p:cNvPr id="38" name="文本框 37" descr="7b0a20202020227461726765744d6f64756c65223a20226b6f6e6c696e65666f6e7473220a7d0a"/>
          <p:cNvSpPr txBox="1"/>
          <p:nvPr/>
        </p:nvSpPr>
        <p:spPr>
          <a:xfrm>
            <a:off x="558485" y="4226519"/>
            <a:ext cx="2764088" cy="79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近</a:t>
            </a:r>
            <a:r>
              <a:rPr lang="en-US" altLang="zh-CN" sz="1200" dirty="0"/>
              <a:t>90</a:t>
            </a:r>
            <a:r>
              <a:rPr lang="zh-CN" altLang="en-US" sz="1200" dirty="0"/>
              <a:t>天周均提交次数</a:t>
            </a:r>
            <a:br>
              <a:rPr lang="zh-CN" altLang="en-US" sz="1200" dirty="0"/>
            </a:br>
            <a:r>
              <a:rPr lang="zh-CN" altLang="en-US" sz="1200" dirty="0"/>
              <a:t>活跃贡献者人数（有提交记录）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近</a:t>
            </a:r>
            <a:r>
              <a:rPr lang="en-US" altLang="zh-CN" sz="1200" dirty="0"/>
              <a:t>90</a:t>
            </a:r>
            <a:r>
              <a:rPr lang="zh-CN" altLang="en-US" sz="1200" dirty="0"/>
              <a:t>天新开启与关闭的</a:t>
            </a:r>
            <a:r>
              <a:rPr lang="en-US" altLang="zh-CN" sz="1200" dirty="0"/>
              <a:t>Issue/PR</a:t>
            </a:r>
            <a:r>
              <a:rPr lang="zh-CN" altLang="en-US" sz="1200" dirty="0"/>
              <a:t>总数</a:t>
            </a:r>
            <a:endParaRPr sz="1200" dirty="0">
              <a:sym typeface="汉仪旗黑-55简" panose="00020600040101010101" charset="-128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1158" y="3839766"/>
            <a:ext cx="1714189" cy="40011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社区活力指数</a:t>
            </a:r>
            <a:endParaRPr lang="zh-CN" altLang="en-US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汉仪旗黑-55简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187378" y="3716537"/>
            <a:ext cx="1209675" cy="1209675"/>
          </a:xfrm>
          <a:prstGeom prst="ellipse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9" name="文本框 8" descr="7b0a20202020227461726765744d6f64756c65223a20226b6f6e6c696e65666f6e7473220a7d0a"/>
          <p:cNvSpPr txBox="1"/>
          <p:nvPr/>
        </p:nvSpPr>
        <p:spPr>
          <a:xfrm>
            <a:off x="2215366" y="2285556"/>
            <a:ext cx="3478470" cy="103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/>
              <a:t>代码复杂度（基于主语言的平均圈复杂度）</a:t>
            </a:r>
            <a:br>
              <a:rPr lang="zh-CN" altLang="en-US" sz="1050" dirty="0"/>
            </a:br>
            <a:r>
              <a:rPr lang="zh-CN" altLang="en-US" sz="1200" dirty="0"/>
              <a:t>测试覆盖率（如有）或是否存在测试目录</a:t>
            </a:r>
            <a:endParaRPr lang="en-US" altLang="zh-CN" sz="1050" dirty="0"/>
          </a:p>
          <a:p>
            <a:pPr marL="171450" indent="-1714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/>
              <a:t>是否配置</a:t>
            </a:r>
            <a:r>
              <a:rPr lang="en-US" altLang="zh-CN" sz="1200" dirty="0"/>
              <a:t>CI/CD</a:t>
            </a:r>
            <a:r>
              <a:rPr lang="zh-CN" altLang="en-US" sz="1200" dirty="0"/>
              <a:t>工作流文件</a:t>
            </a:r>
            <a:br>
              <a:rPr lang="zh-CN" altLang="en-US" sz="1050" dirty="0"/>
            </a:br>
            <a:r>
              <a:rPr lang="zh-CN" altLang="en-US" sz="1200" dirty="0"/>
              <a:t>文档完整性评分（</a:t>
            </a:r>
            <a:r>
              <a:rPr lang="en-US" altLang="zh-CN" sz="1200" dirty="0"/>
              <a:t>README</a:t>
            </a:r>
            <a:r>
              <a:rPr lang="zh-CN" altLang="en-US" sz="1200" dirty="0"/>
              <a:t>结构、</a:t>
            </a:r>
            <a:r>
              <a:rPr lang="en-US" altLang="zh-CN" sz="1200" dirty="0"/>
              <a:t>API</a:t>
            </a:r>
            <a:r>
              <a:rPr lang="zh-CN" altLang="en-US" sz="1200" dirty="0"/>
              <a:t>文档链接）</a:t>
            </a:r>
            <a:endParaRPr sz="1050" spc="-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43077" y="2010293"/>
            <a:ext cx="1209675" cy="12096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旗黑-55简" panose="00020600040101010101" charset="-128"/>
            </a:endParaRPr>
          </a:p>
        </p:txBody>
      </p:sp>
      <p:sp>
        <p:nvSpPr>
          <p:cNvPr id="14" name="文本框 13" descr="7b0a20202020227461726765744d6f64756c65223a20226b6f6e6c696e65666f6e7473220a7d0a"/>
          <p:cNvSpPr txBox="1"/>
          <p:nvPr/>
        </p:nvSpPr>
        <p:spPr>
          <a:xfrm>
            <a:off x="4809529" y="4220650"/>
            <a:ext cx="2764088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Issue/PR</a:t>
            </a:r>
            <a:r>
              <a:rPr lang="zh-CN" altLang="en-US" sz="1200" dirty="0"/>
              <a:t>平均首次响应时间（小时）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/>
              <a:t>ssue</a:t>
            </a:r>
            <a:r>
              <a:rPr lang="en-US" altLang="zh-CN" sz="1200" dirty="0"/>
              <a:t>/PR</a:t>
            </a:r>
            <a:r>
              <a:rPr lang="zh-CN" altLang="en-US" sz="1200" dirty="0"/>
              <a:t>平均解决周期（天）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合并</a:t>
            </a:r>
            <a:r>
              <a:rPr lang="en-US" altLang="zh-CN" sz="1200" dirty="0"/>
              <a:t>PR</a:t>
            </a:r>
            <a:r>
              <a:rPr lang="zh-CN" altLang="en-US" sz="1200" dirty="0"/>
              <a:t>中有评论</a:t>
            </a:r>
            <a:r>
              <a:rPr lang="en-US" altLang="zh-CN" sz="1200" dirty="0"/>
              <a:t>/</a:t>
            </a:r>
            <a:r>
              <a:rPr lang="zh-CN" altLang="en-US" sz="1200" dirty="0"/>
              <a:t>审查的比例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直接推送至主分支的提交比例（越低越好）</a:t>
            </a:r>
            <a:endParaRPr sz="1200" dirty="0">
              <a:sym typeface="汉仪旗黑-55简" panose="00020600040101010101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16641" y="3782912"/>
            <a:ext cx="2352675" cy="70788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维护效率与协作质量</a:t>
            </a:r>
            <a:endParaRPr lang="zh-CN" altLang="en-US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汉仪旗黑-55简" panose="0002060004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37327" y="3716537"/>
            <a:ext cx="1209675" cy="1209675"/>
          </a:xfrm>
          <a:prstGeom prst="ellipse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8" name="文本框 17" descr="7b0a20202020227461726765744d6f64756c65223a20226b6f6e6c696e65666f6e7473220a7d0a"/>
          <p:cNvSpPr txBox="1"/>
          <p:nvPr/>
        </p:nvSpPr>
        <p:spPr>
          <a:xfrm>
            <a:off x="7307107" y="2266198"/>
            <a:ext cx="2466975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主题集中度熵值（基于</a:t>
            </a:r>
            <a:r>
              <a:rPr lang="en-US" altLang="zh-CN" sz="1200" dirty="0"/>
              <a:t>NLP</a:t>
            </a:r>
            <a:r>
              <a:rPr lang="zh-CN" altLang="en-US" sz="1200" dirty="0"/>
              <a:t>分析，见第</a:t>
            </a:r>
            <a:r>
              <a:rPr lang="en-US" altLang="zh-CN" sz="1200" dirty="0"/>
              <a:t>6</a:t>
            </a:r>
            <a:r>
              <a:rPr lang="zh-CN" altLang="en-US" sz="1200" dirty="0"/>
              <a:t>部分）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 README</a:t>
            </a:r>
            <a:r>
              <a:rPr lang="zh-CN" altLang="en-US" sz="1200" dirty="0"/>
              <a:t>中创新性关键词密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技术栈新颖度（使用较新版本依赖或工具的比例）</a:t>
            </a:r>
            <a:endParaRPr sz="1200" dirty="0">
              <a:sym typeface="汉仪旗黑-55简" panose="00020600040101010101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21351" y="1965842"/>
            <a:ext cx="3071495" cy="40011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主题聚焦度与创新性</a:t>
            </a:r>
            <a:endParaRPr lang="zh-CN" altLang="en-US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汉仪旗黑-55简" panose="00020600040101010101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350C9F-EA1D-0644-5D54-E43DEA61E574}"/>
              </a:ext>
            </a:extLst>
          </p:cNvPr>
          <p:cNvGrpSpPr/>
          <p:nvPr/>
        </p:nvGrpSpPr>
        <p:grpSpPr>
          <a:xfrm>
            <a:off x="757717" y="1963938"/>
            <a:ext cx="10676566" cy="1256030"/>
            <a:chOff x="250941" y="2152531"/>
            <a:chExt cx="10676566" cy="1256030"/>
          </a:xfrm>
        </p:grpSpPr>
        <p:sp>
          <p:nvSpPr>
            <p:cNvPr id="6" name="椭圆 5"/>
            <p:cNvSpPr/>
            <p:nvPr/>
          </p:nvSpPr>
          <p:spPr>
            <a:xfrm>
              <a:off x="250941" y="2198886"/>
              <a:ext cx="1209675" cy="12096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旗黑-55简" panose="00020600040101010101" charset="-128"/>
              </a:endParaRPr>
            </a:p>
          </p:txBody>
        </p:sp>
        <p:pic>
          <p:nvPicPr>
            <p:cNvPr id="67" name="图片 66" descr="alarm-glyph-48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3831" y="2462411"/>
              <a:ext cx="682625" cy="682625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9484D28-07A2-88D4-05A7-0CA4FAC4840C}"/>
                </a:ext>
              </a:extLst>
            </p:cNvPr>
            <p:cNvSpPr/>
            <p:nvPr/>
          </p:nvSpPr>
          <p:spPr>
            <a:xfrm>
              <a:off x="9717832" y="2152531"/>
              <a:ext cx="1209675" cy="12096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旗黑-55简" panose="00020600040101010101" charset="-128"/>
              </a:endParaRPr>
            </a:p>
          </p:txBody>
        </p:sp>
        <p:pic>
          <p:nvPicPr>
            <p:cNvPr id="16" name="图片 66" descr="alarm-glyph-48">
              <a:extLst>
                <a:ext uri="{FF2B5EF4-FFF2-40B4-BE49-F238E27FC236}">
                  <a16:creationId xmlns:a16="http://schemas.microsoft.com/office/drawing/2014/main" id="{6C88D804-FA20-1739-3FD5-498E5A66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1356" y="2410967"/>
              <a:ext cx="682625" cy="682625"/>
            </a:xfrm>
            <a:prstGeom prst="rect">
              <a:avLst/>
            </a:prstGeom>
          </p:spPr>
        </p:pic>
      </p:grpSp>
      <p:pic>
        <p:nvPicPr>
          <p:cNvPr id="68" name="图片 67" descr="archive-paper-glyph-4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5598" y="2293185"/>
            <a:ext cx="643890" cy="643890"/>
          </a:xfrm>
          <a:prstGeom prst="rect">
            <a:avLst/>
          </a:prstGeom>
        </p:spPr>
      </p:pic>
      <p:pic>
        <p:nvPicPr>
          <p:cNvPr id="69" name="图片 68" descr="cogwheel-glyph-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7201" y="3942343"/>
            <a:ext cx="709930" cy="709930"/>
          </a:xfrm>
          <a:prstGeom prst="rect">
            <a:avLst/>
          </a:prstGeom>
        </p:spPr>
      </p:pic>
      <p:pic>
        <p:nvPicPr>
          <p:cNvPr id="73" name="图片 72" descr="image-glyph-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5511" y="4014670"/>
            <a:ext cx="613410" cy="61341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24AEF62-68F2-51CF-14A1-F9FFE57D0424}"/>
              </a:ext>
            </a:extLst>
          </p:cNvPr>
          <p:cNvSpPr txBox="1"/>
          <p:nvPr/>
        </p:nvSpPr>
        <p:spPr>
          <a:xfrm>
            <a:off x="9544853" y="4220650"/>
            <a:ext cx="2652226" cy="103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Star</a:t>
            </a:r>
            <a:r>
              <a:rPr lang="zh-CN" altLang="en-US" sz="1200" dirty="0"/>
              <a:t>数量的月均对数增长率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Fork</a:t>
            </a:r>
            <a:r>
              <a:rPr lang="zh-CN" altLang="en-US" sz="1200" dirty="0"/>
              <a:t>数量的月均增长率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 </a:t>
            </a:r>
            <a:r>
              <a:rPr lang="zh-CN" altLang="en-US" sz="1200" dirty="0"/>
              <a:t>被其他项目引用的次数（通过</a:t>
            </a:r>
            <a:r>
              <a:rPr lang="en-US" altLang="zh-CN" sz="1200" dirty="0"/>
              <a:t>Dependents API</a:t>
            </a:r>
            <a:r>
              <a:rPr lang="zh-CN" altLang="en-US" sz="1200" dirty="0"/>
              <a:t>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23DFE65-DB8C-C3C6-C2FE-4C30D6240FD7}"/>
              </a:ext>
            </a:extLst>
          </p:cNvPr>
          <p:cNvSpPr txBox="1"/>
          <p:nvPr/>
        </p:nvSpPr>
        <p:spPr>
          <a:xfrm rot="152547">
            <a:off x="9550727" y="3936800"/>
            <a:ext cx="6097554" cy="400110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外部吸引力与成长势头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AE2DFE-0027-FA63-E10F-0EABDFF7678B}"/>
              </a:ext>
            </a:extLst>
          </p:cNvPr>
          <p:cNvSpPr/>
          <p:nvPr/>
        </p:nvSpPr>
        <p:spPr>
          <a:xfrm>
            <a:off x="2359670" y="1965842"/>
            <a:ext cx="24713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代码与工程健康度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2386</Words>
  <Application>Microsoft Office PowerPoint</Application>
  <PresentationFormat>宽屏</PresentationFormat>
  <Paragraphs>194</Paragraphs>
  <Slides>21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MiSans</vt:lpstr>
      <vt:lpstr>等线</vt:lpstr>
      <vt:lpstr>等线 Light</vt:lpstr>
      <vt:lpstr>仿宋</vt:lpstr>
      <vt:lpstr>汉仪旗黑-55简</vt:lpstr>
      <vt:lpstr>汉仪书宋二S</vt:lpstr>
      <vt:lpstr>Arial</vt:lpstr>
      <vt:lpstr>Cambria</vt:lpstr>
      <vt:lpstr>Segoe UI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Mengqian TAO</dc:creator>
  <cp:lastModifiedBy>Mengqian TAO</cp:lastModifiedBy>
  <cp:revision>18</cp:revision>
  <dcterms:created xsi:type="dcterms:W3CDTF">2025-12-20T14:48:29Z</dcterms:created>
  <dcterms:modified xsi:type="dcterms:W3CDTF">2026-01-05T08:47:39Z</dcterms:modified>
</cp:coreProperties>
</file>